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72" r:id="rId4"/>
    <p:sldMasterId id="2147483648" r:id="rId5"/>
  </p:sldMasterIdLst>
  <p:notesMasterIdLst>
    <p:notesMasterId r:id="rId108"/>
  </p:notesMasterIdLst>
  <p:handoutMasterIdLst>
    <p:handoutMasterId r:id="rId109"/>
  </p:handoutMasterIdLst>
  <p:sldIdLst>
    <p:sldId id="568" r:id="rId6"/>
    <p:sldId id="577" r:id="rId7"/>
    <p:sldId id="578" r:id="rId8"/>
    <p:sldId id="579" r:id="rId9"/>
    <p:sldId id="580" r:id="rId10"/>
    <p:sldId id="581" r:id="rId11"/>
    <p:sldId id="583" r:id="rId12"/>
    <p:sldId id="584" r:id="rId13"/>
    <p:sldId id="585" r:id="rId14"/>
    <p:sldId id="586" r:id="rId15"/>
    <p:sldId id="616" r:id="rId16"/>
    <p:sldId id="600" r:id="rId17"/>
    <p:sldId id="605" r:id="rId18"/>
    <p:sldId id="601" r:id="rId19"/>
    <p:sldId id="603" r:id="rId20"/>
    <p:sldId id="602" r:id="rId21"/>
    <p:sldId id="604" r:id="rId22"/>
    <p:sldId id="599" r:id="rId23"/>
    <p:sldId id="607" r:id="rId24"/>
    <p:sldId id="621" r:id="rId25"/>
    <p:sldId id="622" r:id="rId26"/>
    <p:sldId id="609" r:id="rId27"/>
    <p:sldId id="610" r:id="rId28"/>
    <p:sldId id="597" r:id="rId29"/>
    <p:sldId id="611" r:id="rId30"/>
    <p:sldId id="619" r:id="rId31"/>
    <p:sldId id="618" r:id="rId32"/>
    <p:sldId id="617" r:id="rId33"/>
    <p:sldId id="598" r:id="rId34"/>
    <p:sldId id="606" r:id="rId35"/>
    <p:sldId id="608" r:id="rId36"/>
    <p:sldId id="558" r:id="rId37"/>
    <p:sldId id="537" r:id="rId38"/>
    <p:sldId id="369" r:id="rId39"/>
    <p:sldId id="371" r:id="rId40"/>
    <p:sldId id="372" r:id="rId41"/>
    <p:sldId id="373" r:id="rId42"/>
    <p:sldId id="374" r:id="rId43"/>
    <p:sldId id="375" r:id="rId44"/>
    <p:sldId id="587" r:id="rId45"/>
    <p:sldId id="376" r:id="rId46"/>
    <p:sldId id="592" r:id="rId47"/>
    <p:sldId id="594" r:id="rId48"/>
    <p:sldId id="593" r:id="rId49"/>
    <p:sldId id="377" r:id="rId50"/>
    <p:sldId id="534" r:id="rId51"/>
    <p:sldId id="378" r:id="rId52"/>
    <p:sldId id="379" r:id="rId53"/>
    <p:sldId id="570" r:id="rId54"/>
    <p:sldId id="485" r:id="rId55"/>
    <p:sldId id="484" r:id="rId56"/>
    <p:sldId id="482" r:id="rId57"/>
    <p:sldId id="483" r:id="rId58"/>
    <p:sldId id="477" r:id="rId59"/>
    <p:sldId id="563" r:id="rId60"/>
    <p:sldId id="480" r:id="rId61"/>
    <p:sldId id="456" r:id="rId62"/>
    <p:sldId id="459" r:id="rId63"/>
    <p:sldId id="460" r:id="rId64"/>
    <p:sldId id="461" r:id="rId65"/>
    <p:sldId id="416" r:id="rId66"/>
    <p:sldId id="499" r:id="rId67"/>
    <p:sldId id="493" r:id="rId68"/>
    <p:sldId id="503" r:id="rId69"/>
    <p:sldId id="495" r:id="rId70"/>
    <p:sldId id="496" r:id="rId71"/>
    <p:sldId id="417" r:id="rId72"/>
    <p:sldId id="572" r:id="rId73"/>
    <p:sldId id="498" r:id="rId74"/>
    <p:sldId id="420" r:id="rId75"/>
    <p:sldId id="547" r:id="rId76"/>
    <p:sldId id="528" r:id="rId77"/>
    <p:sldId id="529" r:id="rId78"/>
    <p:sldId id="543" r:id="rId79"/>
    <p:sldId id="544" r:id="rId80"/>
    <p:sldId id="620" r:id="rId81"/>
    <p:sldId id="595" r:id="rId82"/>
    <p:sldId id="629" r:id="rId83"/>
    <p:sldId id="591" r:id="rId84"/>
    <p:sldId id="596" r:id="rId85"/>
    <p:sldId id="518" r:id="rId86"/>
    <p:sldId id="519" r:id="rId87"/>
    <p:sldId id="557" r:id="rId88"/>
    <p:sldId id="462" r:id="rId89"/>
    <p:sldId id="576" r:id="rId90"/>
    <p:sldId id="526" r:id="rId91"/>
    <p:sldId id="510" r:id="rId92"/>
    <p:sldId id="565" r:id="rId93"/>
    <p:sldId id="453" r:id="rId94"/>
    <p:sldId id="514" r:id="rId95"/>
    <p:sldId id="511" r:id="rId96"/>
    <p:sldId id="564" r:id="rId97"/>
    <p:sldId id="512" r:id="rId98"/>
    <p:sldId id="513" r:id="rId99"/>
    <p:sldId id="527" r:id="rId100"/>
    <p:sldId id="590" r:id="rId101"/>
    <p:sldId id="589" r:id="rId102"/>
    <p:sldId id="628" r:id="rId103"/>
    <p:sldId id="627" r:id="rId104"/>
    <p:sldId id="623" r:id="rId105"/>
    <p:sldId id="625" r:id="rId106"/>
    <p:sldId id="626" r:id="rId10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27" autoAdjust="0"/>
    <p:restoredTop sz="86906" autoAdjust="0"/>
  </p:normalViewPr>
  <p:slideViewPr>
    <p:cSldViewPr>
      <p:cViewPr>
        <p:scale>
          <a:sx n="100" d="100"/>
          <a:sy n="100" d="100"/>
        </p:scale>
        <p:origin x="-10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smtClean="0"/>
            </a:lvl1pPr>
          </a:lstStyle>
          <a:p>
            <a:pPr>
              <a:defRPr/>
            </a:pPr>
            <a:r>
              <a:rPr lang="en-US" smtClean="0"/>
              <a:t>10/29/2012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506F7A0-1F89-4323-A9DB-187340873D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0291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r>
              <a:rPr lang="en-US" smtClean="0"/>
              <a:t>10/29/2012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7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A024952-D538-422B-B336-A941D0FBCC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23299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DA3A07-3BB4-404F-A7A6-0A5A408964E1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67C7748-E584-4958-AA99-E694A3A0F72D}" type="slidenum">
              <a:rPr lang="en-US" smtClean="0"/>
              <a:pPr eaLnBrk="1" hangingPunct="1"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AAEC5B-3947-4691-A06A-C57B9148DDB7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30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67C7748-E584-4958-AA99-E694A3A0F72D}" type="slidenum">
              <a:rPr lang="en-US" smtClean="0"/>
              <a:pPr eaLnBrk="1" hangingPunct="1"/>
              <a:t>97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52400"/>
            <a:ext cx="57912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2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47799"/>
            <a:ext cx="5486400" cy="32797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7200"/>
            <a:ext cx="5791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7545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754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4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7200"/>
            <a:ext cx="5791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2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86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447" y="152400"/>
            <a:ext cx="5791200" cy="381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610600" y="6248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0D0BF4-336A-40A9-8EA9-1408D3CA8ECF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7200"/>
            <a:ext cx="5791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7200"/>
            <a:ext cx="57912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7200"/>
            <a:ext cx="57912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934075"/>
            <a:ext cx="91440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5448"/>
            <a:ext cx="2275531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0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934075"/>
            <a:ext cx="9144000" cy="9239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8610600" y="6248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0D0BF4-336A-40A9-8EA9-1408D3CA8ECF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5448"/>
            <a:ext cx="2275531" cy="6675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8" r:id="rId2"/>
    <p:sldLayoutId id="2147483751" r:id="rId3"/>
    <p:sldLayoutId id="2147483752" r:id="rId4"/>
    <p:sldLayoutId id="2147483759" r:id="rId5"/>
    <p:sldLayoutId id="2147483753" r:id="rId6"/>
    <p:sldLayoutId id="2147483754" r:id="rId7"/>
    <p:sldLayoutId id="2147483755" r:id="rId8"/>
    <p:sldLayoutId id="2147483756" r:id="rId9"/>
    <p:sldLayoutId id="2147483757" r:id="rId10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aul.Bustos@WeaverLLP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://www.dallasacfe.org/Student_Center/" TargetMode="Externa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llasacfe.org/Student_Center/" TargetMode="External"/><Relationship Id="rId2" Type="http://schemas.openxmlformats.org/officeDocument/2006/relationships/hyperlink" Target="mailto:Miker@plano.gov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mailto:Paul.Bustos@WeaverLLP.co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www.dallasacfe.org/Student_Center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tx1"/>
                </a:solidFill>
              </a:rPr>
              <a:t>Fraud &amp; Perpetrators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304800" y="3797300"/>
            <a:ext cx="8534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b="1" dirty="0" smtClean="0">
                <a:solidFill>
                  <a:schemeClr val="tx1"/>
                </a:solidFill>
              </a:rPr>
              <a:t>Paul Bustos, CFE, CRMA</a:t>
            </a:r>
            <a:r>
              <a:rPr lang="en-US" sz="2800" dirty="0" smtClean="0">
                <a:solidFill>
                  <a:schemeClr val="tx1"/>
                </a:solidFill>
              </a:rPr>
              <a:t>: Forensic &amp; Litigation Services</a:t>
            </a:r>
          </a:p>
          <a:p>
            <a:pPr algn="l"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	Tele:       817-882-7341 or 972-448-9251</a:t>
            </a:r>
          </a:p>
          <a:p>
            <a:pPr algn="l"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	E-mail:   </a:t>
            </a:r>
            <a:r>
              <a:rPr lang="en-US" sz="2800" dirty="0" smtClean="0">
                <a:solidFill>
                  <a:schemeClr val="tx1"/>
                </a:solidFill>
                <a:hlinkClick r:id="rId2"/>
              </a:rPr>
              <a:t>Paul.Bustos@Weaver.com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1371600" algn="l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6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816263" y="266700"/>
            <a:ext cx="49530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pitchFamily="34" charset="0"/>
                <a:ea typeface="+mn-ea"/>
                <a:cs typeface="Arial" pitchFamily="34" charset="0"/>
              </a:rPr>
              <a:t>Financial Statement Fraud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70428"/>
              </p:ext>
            </p:extLst>
          </p:nvPr>
        </p:nvGraphicFramePr>
        <p:xfrm>
          <a:off x="1143000" y="942109"/>
          <a:ext cx="7543800" cy="4906965"/>
        </p:xfrm>
        <a:graphic>
          <a:graphicData uri="http://schemas.openxmlformats.org/drawingml/2006/table">
            <a:tbl>
              <a:tblPr/>
              <a:tblGrid>
                <a:gridCol w="2162490"/>
                <a:gridCol w="5381310"/>
              </a:tblGrid>
              <a:tr h="3716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Scheme </a:t>
                      </a:r>
                    </a:p>
                  </a:txBody>
                  <a:tcPr marL="5873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584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Scenario </a:t>
                      </a:r>
                    </a:p>
                  </a:txBody>
                  <a:tcPr marL="5873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5845"/>
                    </a:solidFill>
                  </a:tcPr>
                </a:tc>
              </a:tr>
              <a:tr h="11421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Fictitious Revenue </a:t>
                      </a:r>
                    </a:p>
                  </a:txBody>
                  <a:tcPr marL="52855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A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Improper or early revenue recognition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Falsifying revenue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Earnings manipulation through reserves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Recording pending transactions as completed transactions</a:t>
                      </a:r>
                    </a:p>
                  </a:txBody>
                  <a:tcPr marL="5873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AD6"/>
                    </a:solidFill>
                  </a:tcPr>
                </a:tc>
              </a:tr>
              <a:tr h="24971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Overstating Assets </a:t>
                      </a:r>
                    </a:p>
                  </a:txBody>
                  <a:tcPr marL="52855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C3C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Improper valuation of securities, inventory, fixed assets</a:t>
                      </a:r>
                    </a:p>
                  </a:txBody>
                  <a:tcPr marL="5873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C3C0"/>
                    </a:solidFill>
                  </a:tcPr>
                </a:tc>
              </a:tr>
              <a:tr h="9812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Understating Liabilities and Expenses</a:t>
                      </a:r>
                    </a:p>
                  </a:txBody>
                  <a:tcPr marL="52855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A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Hiding losses in future reporting periods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Understating expense account balances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Reclassifying (capitalizing) expenses as assets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Improper valuation or manipulation of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intercompany accounts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73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AD6"/>
                    </a:solidFill>
                  </a:tcPr>
                </a:tc>
              </a:tr>
              <a:tr h="49355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Improper Note Disclosure </a:t>
                      </a:r>
                    </a:p>
                  </a:txBody>
                  <a:tcPr marL="52855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C3C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Omission of material contingencies or subsequent events </a:t>
                      </a:r>
                    </a:p>
                  </a:txBody>
                  <a:tcPr marL="5873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C3C0"/>
                    </a:solidFill>
                  </a:tcPr>
                </a:tc>
              </a:tr>
              <a:tr h="98123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Non-financial</a:t>
                      </a:r>
                    </a:p>
                  </a:txBody>
                  <a:tcPr marL="52855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A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Falsifying external documents to suppliers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Internal memorandums give misleading information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Publicly announced information provides unsubstantiated 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favorable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results</a:t>
                      </a:r>
                    </a:p>
                  </a:txBody>
                  <a:tcPr marL="5873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AD6"/>
                    </a:solidFill>
                  </a:tcPr>
                </a:tc>
              </a:tr>
              <a:tr h="6874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Manipulating Management Estimates</a:t>
                      </a:r>
                    </a:p>
                  </a:txBody>
                  <a:tcPr marL="52855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C3C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• Manipulation of management estimates for receivables, 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 goodwill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or depreciation </a:t>
                      </a:r>
                    </a:p>
                  </a:txBody>
                  <a:tcPr marL="5873" marR="5873" marT="587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C3C0"/>
                    </a:solidFill>
                  </a:tcPr>
                </a:tc>
              </a:tr>
            </a:tbl>
          </a:graphicData>
        </a:graphic>
      </p:graphicFrame>
      <p:grpSp>
        <p:nvGrpSpPr>
          <p:cNvPr id="15389" name="Group 16"/>
          <p:cNvGrpSpPr>
            <a:grpSpLocks/>
          </p:cNvGrpSpPr>
          <p:nvPr/>
        </p:nvGrpSpPr>
        <p:grpSpPr bwMode="auto">
          <a:xfrm>
            <a:off x="7543800" y="381000"/>
            <a:ext cx="1295400" cy="533400"/>
            <a:chOff x="6172200" y="3200400"/>
            <a:chExt cx="2019300" cy="803668"/>
          </a:xfrm>
        </p:grpSpPr>
        <p:pic>
          <p:nvPicPr>
            <p:cNvPr id="15390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2004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1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2004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2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32004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10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791200" cy="762000"/>
          </a:xfrm>
        </p:spPr>
        <p:txBody>
          <a:bodyPr/>
          <a:lstStyle/>
          <a:p>
            <a:r>
              <a:rPr lang="en-US" dirty="0" smtClean="0"/>
              <a:t>Dallas Chapter-ACFE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2399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Student Associate Member</a:t>
            </a:r>
            <a:endParaRPr lang="en-US" sz="2000" dirty="0"/>
          </a:p>
          <a:p>
            <a:pPr lvl="0"/>
            <a:r>
              <a:rPr lang="en-US" sz="2000" dirty="0"/>
              <a:t>Annual dues for </a:t>
            </a:r>
            <a:r>
              <a:rPr lang="en-US" sz="2000" dirty="0" smtClean="0"/>
              <a:t>student membership </a:t>
            </a:r>
            <a:r>
              <a:rPr lang="en-US" sz="2000" dirty="0"/>
              <a:t>are </a:t>
            </a:r>
            <a:r>
              <a:rPr lang="en-US" sz="2000" dirty="0" smtClean="0"/>
              <a:t>$10</a:t>
            </a:r>
            <a:r>
              <a:rPr lang="en-US" sz="2000" dirty="0"/>
              <a:t>, </a:t>
            </a:r>
            <a:r>
              <a:rPr lang="en-US" sz="2000" dirty="0" smtClean="0"/>
              <a:t>and </a:t>
            </a:r>
            <a:r>
              <a:rPr lang="en-US" sz="2000" dirty="0"/>
              <a:t>do not include ACFE dues</a:t>
            </a:r>
            <a:r>
              <a:rPr lang="en-US" sz="2000" dirty="0" smtClean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Student </a:t>
            </a:r>
            <a:r>
              <a:rPr lang="en-US" sz="2000" b="1" dirty="0"/>
              <a:t>Scholarship Opportunities </a:t>
            </a:r>
            <a:endParaRPr lang="en-US" sz="2000" dirty="0"/>
          </a:p>
          <a:p>
            <a:pPr lvl="0"/>
            <a:r>
              <a:rPr lang="en-US" sz="2000" dirty="0"/>
              <a:t>The ACFE Dallas Chapter is offering four separate </a:t>
            </a:r>
            <a:r>
              <a:rPr lang="en-US" sz="2000" b="1" dirty="0">
                <a:solidFill>
                  <a:srgbClr val="FF0000"/>
                </a:solidFill>
              </a:rPr>
              <a:t>$1,000 scholarships</a:t>
            </a:r>
            <a:r>
              <a:rPr lang="en-US" sz="2000" dirty="0"/>
              <a:t>. </a:t>
            </a:r>
            <a:r>
              <a:rPr lang="en-US" sz="2000" dirty="0" smtClean="0"/>
              <a:t> </a:t>
            </a:r>
            <a:endParaRPr lang="en-US" dirty="0" smtClean="0"/>
          </a:p>
          <a:p>
            <a:pPr marL="457200" lvl="1" indent="0" algn="just">
              <a:buNone/>
            </a:pPr>
            <a:r>
              <a:rPr lang="en-US" dirty="0">
                <a:hlinkClick r:id="rId2"/>
              </a:rPr>
              <a:t>http://www.dallasacfe.org/Student_Center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457200" lvl="1" indent="0" algn="just">
              <a:buNone/>
            </a:pPr>
            <a:endParaRPr lang="en-US" dirty="0" smtClean="0"/>
          </a:p>
          <a:p>
            <a:pPr algn="just"/>
            <a:endParaRPr lang="en-US" dirty="0" smtClean="0"/>
          </a:p>
          <a:p>
            <a:pPr lvl="1" algn="just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18930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8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791200" cy="762000"/>
          </a:xfrm>
        </p:spPr>
        <p:txBody>
          <a:bodyPr/>
          <a:lstStyle/>
          <a:p>
            <a:r>
              <a:rPr lang="en-US" dirty="0" smtClean="0"/>
              <a:t>Dallas Chapter-ACFE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2399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Student Contact :  </a:t>
            </a:r>
          </a:p>
          <a:p>
            <a:r>
              <a:rPr lang="en-US" sz="2000" dirty="0" smtClean="0"/>
              <a:t>Mike </a:t>
            </a:r>
            <a:r>
              <a:rPr lang="en-US" sz="2000" dirty="0"/>
              <a:t>Rogers, </a:t>
            </a:r>
            <a:r>
              <a:rPr lang="en-US" sz="2000" dirty="0" smtClean="0"/>
              <a:t>Director</a:t>
            </a:r>
          </a:p>
          <a:p>
            <a:r>
              <a:rPr lang="en-US" sz="2000" dirty="0" smtClean="0"/>
              <a:t>Email: </a:t>
            </a:r>
            <a:r>
              <a:rPr lang="en-US" sz="2000" dirty="0" smtClean="0">
                <a:hlinkClick r:id="rId2"/>
              </a:rPr>
              <a:t>Miker@plano.gov</a:t>
            </a:r>
            <a:endParaRPr lang="en-US" sz="2000" dirty="0" smtClean="0"/>
          </a:p>
          <a:p>
            <a:endParaRPr lang="en-US" sz="2000" dirty="0"/>
          </a:p>
          <a:p>
            <a:pPr marL="457200" lvl="1" indent="0" algn="just">
              <a:buNone/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://www.dallasacfe.org/Student_Center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marL="457200" lvl="1" indent="0" algn="just">
              <a:buNone/>
            </a:pPr>
            <a:endParaRPr lang="en-US" dirty="0" smtClean="0"/>
          </a:p>
          <a:p>
            <a:pPr algn="just"/>
            <a:endParaRPr lang="en-US" dirty="0" smtClean="0"/>
          </a:p>
          <a:p>
            <a:pPr lvl="1" algn="just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18930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4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tx1"/>
                </a:solidFill>
              </a:rPr>
              <a:t>Fraud &amp; Perpetrators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304800" y="3797300"/>
            <a:ext cx="8534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n-US" b="1" dirty="0" smtClean="0">
                <a:solidFill>
                  <a:schemeClr val="tx1"/>
                </a:solidFill>
              </a:rPr>
              <a:t>Paul Bustos, CFE, CRMA</a:t>
            </a:r>
            <a:r>
              <a:rPr lang="en-US" sz="2800" dirty="0" smtClean="0">
                <a:solidFill>
                  <a:schemeClr val="tx1"/>
                </a:solidFill>
              </a:rPr>
              <a:t>: Forensic &amp; Litigation Services</a:t>
            </a:r>
          </a:p>
          <a:p>
            <a:pPr algn="l"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	Tele:       817-882-7341 or 972-448-9251</a:t>
            </a:r>
          </a:p>
          <a:p>
            <a:pPr algn="l"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	E-mail:   </a:t>
            </a:r>
            <a:r>
              <a:rPr lang="en-US" sz="2800" dirty="0" smtClean="0">
                <a:solidFill>
                  <a:schemeClr val="tx1"/>
                </a:solidFill>
                <a:hlinkClick r:id="rId2"/>
              </a:rPr>
              <a:t>Paul.Bustos@Weaver.com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1371600" algn="l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052513"/>
            <a:ext cx="56102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97900" cy="422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773809" cy="373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1215571"/>
            <a:ext cx="8390624" cy="461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1066800"/>
            <a:ext cx="8510588" cy="473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60807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82469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763000" cy="351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267200"/>
            <a:ext cx="7319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52500"/>
            <a:ext cx="4810125" cy="492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42185"/>
            <a:ext cx="1971675" cy="33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8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381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What is Fraud?</a:t>
            </a:r>
          </a:p>
          <a:p>
            <a:r>
              <a:rPr lang="en-US" dirty="0" smtClean="0"/>
              <a:t>ACFE 2014 RTTN</a:t>
            </a:r>
          </a:p>
          <a:p>
            <a:r>
              <a:rPr lang="en-US" dirty="0" smtClean="0"/>
              <a:t>Case Study: Receivership</a:t>
            </a:r>
          </a:p>
          <a:p>
            <a:r>
              <a:rPr lang="en-US" dirty="0" smtClean="0"/>
              <a:t>ACFE &amp; Dallas Chapter-ACFE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 descr="C:\Users\abustos\AppData\Local\Microsoft\Windows\Temporary Internet Files\Content.IE5\5FEUIJCD\MC90043158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100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Billing Scheme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95829"/>
            <a:ext cx="7305558" cy="464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8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Billing Scheme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8744"/>
            <a:ext cx="6960196" cy="480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6" y="1143000"/>
            <a:ext cx="8917543" cy="449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8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117600"/>
            <a:ext cx="9013371" cy="450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8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23300" cy="367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2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5229"/>
            <a:ext cx="882974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2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6" y="1066799"/>
            <a:ext cx="7820054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1215571"/>
            <a:ext cx="8839200" cy="408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53589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7" y="990600"/>
            <a:ext cx="8385893" cy="486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2717418"/>
            <a:ext cx="479865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Organizations with </a:t>
            </a:r>
            <a:r>
              <a:rPr lang="en-US" sz="1400" b="1" u="sng" dirty="0"/>
              <a:t>hotlines</a:t>
            </a:r>
            <a:r>
              <a:rPr lang="en-US" sz="1400" b="1" dirty="0"/>
              <a:t> </a:t>
            </a:r>
            <a:r>
              <a:rPr lang="en-US" sz="1400" dirty="0"/>
              <a:t>were much more </a:t>
            </a:r>
            <a:r>
              <a:rPr lang="en-US" sz="1400" dirty="0" smtClean="0"/>
              <a:t>likely to </a:t>
            </a:r>
            <a:r>
              <a:rPr lang="en-US" sz="1400" dirty="0"/>
              <a:t>catch fraud by a tip, which our data shows is </a:t>
            </a:r>
            <a:r>
              <a:rPr lang="en-US" sz="1400" dirty="0" smtClean="0"/>
              <a:t>the most </a:t>
            </a:r>
            <a:r>
              <a:rPr lang="en-US" sz="1400" dirty="0"/>
              <a:t>effective way to detect fraud. These </a:t>
            </a:r>
            <a:r>
              <a:rPr lang="en-US" sz="1400" dirty="0" smtClean="0"/>
              <a:t>organizations also </a:t>
            </a:r>
            <a:r>
              <a:rPr lang="en-US" sz="1400" dirty="0"/>
              <a:t>experienced frauds that were </a:t>
            </a:r>
            <a:r>
              <a:rPr lang="en-US" sz="1400" b="1" dirty="0">
                <a:solidFill>
                  <a:srgbClr val="FF0000"/>
                </a:solidFill>
              </a:rPr>
              <a:t>41% </a:t>
            </a:r>
            <a:r>
              <a:rPr lang="en-US" sz="1400" b="1" dirty="0" smtClean="0">
                <a:solidFill>
                  <a:srgbClr val="FF0000"/>
                </a:solidFill>
              </a:rPr>
              <a:t>less costly</a:t>
            </a:r>
            <a:r>
              <a:rPr lang="en-US" sz="1400" dirty="0"/>
              <a:t>, and they detected frauds </a:t>
            </a:r>
            <a:r>
              <a:rPr lang="en-US" sz="1400" b="1" dirty="0">
                <a:solidFill>
                  <a:srgbClr val="FF0000"/>
                </a:solidFill>
              </a:rPr>
              <a:t>50% more quickly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828800"/>
          </a:xfrm>
        </p:spPr>
        <p:txBody>
          <a:bodyPr/>
          <a:lstStyle/>
          <a:p>
            <a:pPr eaLnBrk="1" hangingPunct="1"/>
            <a:r>
              <a:rPr lang="en-US" altLang="en-US" sz="5400" b="1" smtClean="0">
                <a:solidFill>
                  <a:schemeClr val="tx1"/>
                </a:solidFill>
              </a:rPr>
              <a:t/>
            </a:r>
            <a:br>
              <a:rPr lang="en-US" altLang="en-US" sz="5400" b="1" smtClean="0">
                <a:solidFill>
                  <a:schemeClr val="tx1"/>
                </a:solidFill>
              </a:rPr>
            </a:br>
            <a:r>
              <a:rPr lang="en-US" altLang="en-US" sz="5400" b="1" smtClean="0">
                <a:solidFill>
                  <a:schemeClr val="tx1"/>
                </a:solidFill>
              </a:rPr>
              <a:t/>
            </a:r>
            <a:br>
              <a:rPr lang="en-US" altLang="en-US" sz="5400" b="1" smtClean="0">
                <a:solidFill>
                  <a:schemeClr val="tx1"/>
                </a:solidFill>
              </a:rPr>
            </a:br>
            <a:r>
              <a:rPr lang="en-US" altLang="en-US" sz="5400" b="1" smtClean="0">
                <a:solidFill>
                  <a:schemeClr val="tx1"/>
                </a:solidFill>
              </a:rPr>
              <a:t>What is Fraud?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7162800" cy="2743200"/>
          </a:xfrm>
        </p:spPr>
        <p:txBody>
          <a:bodyPr/>
          <a:lstStyle/>
          <a:p>
            <a:pPr eaLnBrk="1" hangingPunct="1"/>
            <a:endParaRPr lang="en-US" altLang="en-US" sz="2800" smtClean="0">
              <a:solidFill>
                <a:schemeClr val="tx1"/>
              </a:solidFill>
            </a:endParaRPr>
          </a:p>
          <a:p>
            <a:pPr eaLnBrk="1" hangingPunct="1"/>
            <a:endParaRPr lang="en-US" altLang="en-US" sz="28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2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474262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5" y="4521268"/>
            <a:ext cx="1002407" cy="98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685800"/>
          </a:xfrm>
        </p:spPr>
        <p:txBody>
          <a:bodyPr/>
          <a:lstStyle/>
          <a:p>
            <a:r>
              <a:rPr lang="en-US" dirty="0" smtClean="0"/>
              <a:t>Report To The Nation</a:t>
            </a:r>
            <a:endParaRPr lang="en-US" dirty="0"/>
          </a:p>
        </p:txBody>
      </p:sp>
      <p:sp>
        <p:nvSpPr>
          <p:cNvPr id="4" name="Footer Placeholder 3"/>
          <p:cNvSpPr txBox="1">
            <a:spLocks/>
          </p:cNvSpPr>
          <p:nvPr/>
        </p:nvSpPr>
        <p:spPr bwMode="auto">
          <a:xfrm>
            <a:off x="1346200" y="6184901"/>
            <a:ext cx="7251700" cy="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itchFamily="34" charset="0"/>
              </a:rPr>
              <a:t>©2014 Association of Certified Fraud Examiners, Inc.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" y="1023257"/>
            <a:ext cx="8915400" cy="4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8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828800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solidFill>
                  <a:schemeClr val="tx1"/>
                </a:solidFill>
              </a:rPr>
              <a:t>Receivership</a:t>
            </a:r>
            <a:endParaRPr lang="en-US" sz="6600" b="1" dirty="0" smtClean="0">
              <a:solidFill>
                <a:schemeClr val="tx1"/>
              </a:solidFill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7162800" cy="2743200"/>
          </a:xfrm>
        </p:spPr>
        <p:txBody>
          <a:bodyPr/>
          <a:lstStyle/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557838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1073" y="762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Bait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13364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Switch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504950"/>
            <a:ext cx="42195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4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917864"/>
            <a:ext cx="38639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18" y="945573"/>
            <a:ext cx="3868882" cy="49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AmeriFirst Funding</a:t>
            </a:r>
          </a:p>
        </p:txBody>
      </p:sp>
    </p:spTree>
    <p:extLst>
      <p:ext uri="{BB962C8B-B14F-4D97-AF65-F5344CB8AC3E}">
        <p14:creationId xmlns:p14="http://schemas.microsoft.com/office/powerpoint/2010/main" val="24575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949036"/>
            <a:ext cx="3824532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762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AmeriFirst Funding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8" y="1143000"/>
            <a:ext cx="5153022" cy="1108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350016" cy="2371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4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56032"/>
            <a:ext cx="4261673" cy="494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762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AmeriFirst Funding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6032"/>
            <a:ext cx="3824288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886200"/>
            <a:ext cx="7620000" cy="6844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7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61670"/>
            <a:ext cx="38483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2286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AmeriFirst Funding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0350"/>
            <a:ext cx="3886200" cy="50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9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AmeriFirst Funding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54785"/>
            <a:ext cx="3810000" cy="490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54785"/>
            <a:ext cx="3834246" cy="492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3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4800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 generic term, embracing all multifarious means which human ingenuity can devise and which are resorted to by individual(s) to get advantage over another by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u="sng" dirty="0" smtClean="0"/>
              <a:t>false suggestions or suppression of truth</a:t>
            </a:r>
            <a:r>
              <a:rPr lang="en-US" dirty="0" smtClean="0"/>
              <a:t>, and includes surprise, trick, cunning, and any unfair way by which another is cheated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381000"/>
          </a:xfrm>
        </p:spPr>
        <p:txBody>
          <a:bodyPr/>
          <a:lstStyle/>
          <a:p>
            <a:r>
              <a:rPr lang="en-US" dirty="0" smtClean="0"/>
              <a:t> Fraud Definition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7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AmeriFirst Funding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38225"/>
            <a:ext cx="5281612" cy="47404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4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791200" cy="762000"/>
          </a:xfrm>
        </p:spPr>
        <p:txBody>
          <a:bodyPr/>
          <a:lstStyle/>
          <a:p>
            <a:r>
              <a:rPr lang="en-US" dirty="0" smtClean="0"/>
              <a:t>Damage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b="1" smtClean="0"/>
              <a:t>From 2006-2007</a:t>
            </a:r>
          </a:p>
          <a:p>
            <a:pPr algn="just"/>
            <a:r>
              <a:rPr lang="en-US" smtClean="0"/>
              <a:t>Over 500 Investors from TX and FL.</a:t>
            </a:r>
          </a:p>
          <a:p>
            <a:pPr lvl="1" algn="just"/>
            <a:r>
              <a:rPr lang="en-US" smtClean="0"/>
              <a:t>Total $60,000,000 invested</a:t>
            </a:r>
          </a:p>
          <a:p>
            <a:pPr lvl="2" algn="just"/>
            <a:r>
              <a:rPr lang="en-US" smtClean="0"/>
              <a:t>1/3 – Monthly Interest Payments</a:t>
            </a:r>
          </a:p>
          <a:p>
            <a:pPr lvl="2" algn="just"/>
            <a:r>
              <a:rPr lang="en-US" smtClean="0"/>
              <a:t>2/3 – Rollover</a:t>
            </a:r>
          </a:p>
          <a:p>
            <a:pPr algn="just"/>
            <a:endParaRPr lang="en-US" smtClean="0"/>
          </a:p>
          <a:p>
            <a:pPr lvl="1" algn="just">
              <a:buFont typeface="Arial" pitchFamily="34" charset="0"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501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Organization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23950"/>
            <a:ext cx="6586537" cy="462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88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Organization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983174"/>
            <a:ext cx="5791200" cy="491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75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Organization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4508"/>
            <a:ext cx="6324600" cy="481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0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19400" y="110836"/>
            <a:ext cx="5791200" cy="762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</a:rPr>
              <a:t>SEC Complaint</a:t>
            </a:r>
          </a:p>
          <a:p>
            <a:pPr algn="ctr">
              <a:defRPr/>
            </a:pPr>
            <a:endParaRPr lang="en-US" sz="4400" b="1" dirty="0">
              <a:solidFill>
                <a:schemeClr val="bg1"/>
              </a:solidFill>
              <a:latin typeface="Arial" charset="0"/>
            </a:endParaRPr>
          </a:p>
          <a:p>
            <a:pPr algn="ctr" eaLnBrk="0" hangingPunct="0">
              <a:defRPr/>
            </a:pP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14103"/>
            <a:ext cx="7361436" cy="493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9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586" y="152400"/>
            <a:ext cx="5791200" cy="762000"/>
          </a:xfrm>
        </p:spPr>
        <p:txBody>
          <a:bodyPr/>
          <a:lstStyle/>
          <a:p>
            <a:r>
              <a:rPr lang="en-US" dirty="0" smtClean="0"/>
              <a:t>Appointing Receiver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88882"/>
            <a:ext cx="5974773" cy="3306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6" y="2689389"/>
            <a:ext cx="2016690" cy="1505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/>
          <p:cNvCxnSpPr>
            <a:stCxn id="1027" idx="3"/>
            <a:endCxn id="1026" idx="1"/>
          </p:cNvCxnSpPr>
          <p:nvPr/>
        </p:nvCxnSpPr>
        <p:spPr>
          <a:xfrm>
            <a:off x="2394226" y="3442241"/>
            <a:ext cx="577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1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27809" y="1447800"/>
            <a:ext cx="7391400" cy="3810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3200" b="1" dirty="0">
                <a:latin typeface="+mj-lt"/>
              </a:rPr>
              <a:t>Seizure Team</a:t>
            </a:r>
            <a:endParaRPr lang="en-US" sz="3200" dirty="0">
              <a:latin typeface="+mn-lt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8 Locations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35 Team Members</a:t>
            </a:r>
          </a:p>
          <a:p>
            <a:pPr marL="800100" lvl="1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Accountants</a:t>
            </a:r>
          </a:p>
          <a:p>
            <a:pPr marL="800100" lvl="1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Computer Forensics Specialists</a:t>
            </a:r>
          </a:p>
          <a:p>
            <a:pPr marL="800100" lvl="1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Former Law Enforcement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Seizure</a:t>
            </a:r>
          </a:p>
        </p:txBody>
      </p:sp>
    </p:spTree>
    <p:extLst>
      <p:ext uri="{BB962C8B-B14F-4D97-AF65-F5344CB8AC3E}">
        <p14:creationId xmlns:p14="http://schemas.microsoft.com/office/powerpoint/2010/main" val="290211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676400"/>
            <a:ext cx="7391400" cy="3048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3200" b="1" dirty="0">
                <a:latin typeface="+mj-lt"/>
              </a:rPr>
              <a:t>Computers Seized</a:t>
            </a:r>
            <a:endParaRPr lang="en-US" sz="3200" dirty="0">
              <a:latin typeface="+mn-lt"/>
            </a:endParaRP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70 Computers Seized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3 Servers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17 Forensic Images Made</a:t>
            </a:r>
          </a:p>
          <a:p>
            <a:pPr marL="342900" indent="-3429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Restored Systems</a:t>
            </a:r>
          </a:p>
          <a:p>
            <a:pPr marL="342900" indent="-342900" algn="just" eaLnBrk="0" hangingPunct="0">
              <a:spcBef>
                <a:spcPct val="20000"/>
              </a:spcBef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09900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Seizure</a:t>
            </a:r>
          </a:p>
        </p:txBody>
      </p:sp>
    </p:spTree>
    <p:extLst>
      <p:ext uri="{BB962C8B-B14F-4D97-AF65-F5344CB8AC3E}">
        <p14:creationId xmlns:p14="http://schemas.microsoft.com/office/powerpoint/2010/main" val="4452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791200" cy="381000"/>
          </a:xfrm>
        </p:spPr>
        <p:txBody>
          <a:bodyPr/>
          <a:lstStyle/>
          <a:p>
            <a:r>
              <a:rPr lang="en-US" dirty="0" smtClean="0"/>
              <a:t>Number of Car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24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smtClean="0"/>
              <a:t>At time of seizure</a:t>
            </a:r>
          </a:p>
          <a:p>
            <a:r>
              <a:rPr lang="en-US" dirty="0" smtClean="0"/>
              <a:t>Total					1,314</a:t>
            </a:r>
          </a:p>
          <a:p>
            <a:r>
              <a:rPr lang="en-US" dirty="0" smtClean="0"/>
              <a:t>Total Current				228</a:t>
            </a:r>
          </a:p>
          <a:p>
            <a:r>
              <a:rPr lang="en-US" dirty="0" smtClean="0"/>
              <a:t>Total &gt;91 Days				351</a:t>
            </a:r>
          </a:p>
          <a:p>
            <a:r>
              <a:rPr lang="en-US" dirty="0" smtClean="0"/>
              <a:t>Cars Repo’s &amp; Sold			1,100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5791200" cy="381000"/>
          </a:xfrm>
        </p:spPr>
        <p:txBody>
          <a:bodyPr/>
          <a:lstStyle/>
          <a:p>
            <a:pPr eaLnBrk="1" hangingPunct="1"/>
            <a:r>
              <a:rPr lang="en-US" altLang="en-US" sz="5000" dirty="0" smtClean="0"/>
              <a:t>Elements of Fraud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15493" y="11430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cs typeface="Arial" pitchFamily="34" charset="0"/>
              </a:rPr>
              <a:t>Material misrepresentation</a:t>
            </a:r>
          </a:p>
          <a:p>
            <a:pPr eaLnBrk="1" hangingPunct="1"/>
            <a:endParaRPr lang="en-US" altLang="en-US" dirty="0" smtClean="0">
              <a:cs typeface="Arial" pitchFamily="34" charset="0"/>
            </a:endParaRPr>
          </a:p>
          <a:p>
            <a:pPr eaLnBrk="1" hangingPunct="1"/>
            <a:r>
              <a:rPr lang="en-US" altLang="en-US" i="1" u="sng" dirty="0" smtClean="0">
                <a:cs typeface="Arial" pitchFamily="34" charset="0"/>
              </a:rPr>
              <a:t>Intent</a:t>
            </a:r>
            <a:r>
              <a:rPr lang="en-US" altLang="en-US" dirty="0" smtClean="0">
                <a:cs typeface="Arial" pitchFamily="34" charset="0"/>
              </a:rPr>
              <a:t> to mislead</a:t>
            </a:r>
          </a:p>
          <a:p>
            <a:pPr eaLnBrk="1" hangingPunct="1"/>
            <a:endParaRPr lang="en-US" altLang="en-US" dirty="0" smtClean="0">
              <a:cs typeface="Arial" pitchFamily="34" charset="0"/>
            </a:endParaRPr>
          </a:p>
          <a:p>
            <a:pPr eaLnBrk="1" hangingPunct="1"/>
            <a:r>
              <a:rPr lang="en-US" altLang="en-US" dirty="0" smtClean="0">
                <a:cs typeface="Arial" pitchFamily="34" charset="0"/>
              </a:rPr>
              <a:t>Reliance</a:t>
            </a:r>
          </a:p>
          <a:p>
            <a:pPr eaLnBrk="1" hangingPunct="1"/>
            <a:endParaRPr lang="en-US" altLang="en-US" dirty="0" smtClean="0">
              <a:cs typeface="Arial" pitchFamily="34" charset="0"/>
            </a:endParaRPr>
          </a:p>
          <a:p>
            <a:pPr eaLnBrk="1" hangingPunct="1"/>
            <a:r>
              <a:rPr lang="en-US" altLang="en-US" dirty="0" smtClean="0">
                <a:cs typeface="Arial" pitchFamily="34" charset="0"/>
              </a:rPr>
              <a:t>Detriment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9220" name="Picture 3" descr="fraud-sc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45" y="1752600"/>
            <a:ext cx="3068638" cy="3886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1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17264"/>
            <a:ext cx="7315200" cy="484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02973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612 N Collins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65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239000" cy="485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02973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633 W Division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77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9" y="990600"/>
            <a:ext cx="72580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02973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717 Singleton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06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36" y="1029872"/>
            <a:ext cx="7162800" cy="473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02973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1616 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Singleton</a:t>
            </a:r>
          </a:p>
        </p:txBody>
      </p:sp>
    </p:spTree>
    <p:extLst>
      <p:ext uri="{BB962C8B-B14F-4D97-AF65-F5344CB8AC3E}">
        <p14:creationId xmlns:p14="http://schemas.microsoft.com/office/powerpoint/2010/main" val="23673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239000" cy="480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02973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2720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Sylvan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67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42491"/>
            <a:ext cx="3581400" cy="478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I:\forensics\FORENSIC CLIENTS\07-001 0407460.LITIG William D. Brown Receiver Amerifirst\LEGAL\BOWDEN\Dennis Bowden\PHOTOS DOJ Disk\Safe\2720 Sylvan.Closet Floor Pl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682" y="3544978"/>
            <a:ext cx="3429000" cy="22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I:\forensics\FORENSIC CLIENTS\07-001 0407460.LITIG William D. Brown Receiver Amerifirst\LEGAL\BOWDEN\Dennis Bowden\PHOTOS DOJ Disk\Safe\2720 Sylvan.Closet Do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06477"/>
            <a:ext cx="3429000" cy="22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02973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2720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Sylvan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96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34250" cy="488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0" y="135081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12150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Garland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47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12150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Garland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18" y="1400175"/>
            <a:ext cx="2992582" cy="404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4" y="1447799"/>
            <a:ext cx="5309546" cy="396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5" y="1703388"/>
            <a:ext cx="4868339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3833813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80" y="3733800"/>
            <a:ext cx="3244851" cy="208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0" y="189201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3333 Lee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Pkwy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43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4" y="3505200"/>
            <a:ext cx="3562746" cy="230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27401"/>
            <a:ext cx="35052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56855"/>
            <a:ext cx="4727719" cy="422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0" y="189201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3333 Lee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Pkwy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5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2819400" y="76200"/>
            <a:ext cx="6324600" cy="1219200"/>
          </a:xfrm>
          <a:prstGeom prst="rect">
            <a:avLst/>
          </a:prstGeom>
        </p:spPr>
        <p:txBody>
          <a:bodyPr/>
          <a:lstStyle/>
          <a:p>
            <a:r>
              <a:rPr lang="en-US" altLang="en-US" sz="4000" dirty="0" smtClean="0">
                <a:latin typeface="Arial" pitchFamily="34" charset="0"/>
                <a:cs typeface="Arial" pitchFamily="34" charset="0"/>
              </a:rPr>
              <a:t>The Fraud Triangle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2438400" y="1676400"/>
            <a:ext cx="3840163" cy="2733675"/>
            <a:chOff x="2438400" y="1305580"/>
            <a:chExt cx="3840480" cy="2733020"/>
          </a:xfrm>
        </p:grpSpPr>
        <p:sp>
          <p:nvSpPr>
            <p:cNvPr id="5" name="Isosceles Triangle 4"/>
            <p:cNvSpPr/>
            <p:nvPr/>
          </p:nvSpPr>
          <p:spPr>
            <a:xfrm>
              <a:off x="2438400" y="1305580"/>
              <a:ext cx="3840480" cy="2723497"/>
            </a:xfrm>
            <a:prstGeom prst="triangle">
              <a:avLst/>
            </a:prstGeom>
            <a:solidFill>
              <a:srgbClr val="F6C1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" name="Straight Connector 5"/>
            <p:cNvCxnSpPr>
              <a:stCxn id="5" idx="0"/>
            </p:cNvCxnSpPr>
            <p:nvPr/>
          </p:nvCxnSpPr>
          <p:spPr>
            <a:xfrm rot="16200000" flipH="1">
              <a:off x="3410337" y="2254677"/>
              <a:ext cx="1896607" cy="15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5" idx="2"/>
            </p:cNvCxnSpPr>
            <p:nvPr/>
          </p:nvCxnSpPr>
          <p:spPr>
            <a:xfrm rot="5400000" flipH="1" flipV="1">
              <a:off x="2986266" y="2655909"/>
              <a:ext cx="825302" cy="19210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5" idx="4"/>
            </p:cNvCxnSpPr>
            <p:nvPr/>
          </p:nvCxnSpPr>
          <p:spPr>
            <a:xfrm rot="5400000" flipH="1">
              <a:off x="4906506" y="2656703"/>
              <a:ext cx="825302" cy="19194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18196384">
              <a:off x="2865739" y="2489522"/>
              <a:ext cx="1650604" cy="3080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OPPORTUNTY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261976">
              <a:off x="4295387" y="2525197"/>
              <a:ext cx="1566488" cy="5239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RATIONALIZATION</a:t>
              </a:r>
              <a:b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</a:b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CONCEALMENT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29082" y="3514851"/>
              <a:ext cx="2443365" cy="5237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 INCENTIVE/PRESSURE</a:t>
              </a:r>
            </a:p>
            <a:p>
              <a:pPr>
                <a:defRPr/>
              </a:pPr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      INTENT/MOTIVE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257800" y="1135108"/>
            <a:ext cx="3733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Bef>
                <a:spcPts val="0"/>
              </a:spcBef>
              <a:defRPr/>
            </a:pPr>
            <a:r>
              <a:rPr lang="en-US" sz="3200" dirty="0">
                <a:latin typeface="+mn-lt"/>
              </a:rPr>
              <a:t>     </a:t>
            </a:r>
            <a:r>
              <a:rPr lang="en-US" sz="3200" b="1" dirty="0">
                <a:latin typeface="+mn-lt"/>
              </a:rPr>
              <a:t>Rationalization</a:t>
            </a:r>
          </a:p>
          <a:p>
            <a:pPr marL="685800" lvl="1" indent="-2286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Ability to follow through and commit the fraud</a:t>
            </a:r>
          </a:p>
          <a:p>
            <a:pPr marL="685800" lvl="1" indent="-2286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Perpetrator has to make it “okay” internally to perform  the fraudulent act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388611" y="4495800"/>
            <a:ext cx="495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Bef>
                <a:spcPts val="0"/>
              </a:spcBef>
              <a:defRPr/>
            </a:pPr>
            <a:r>
              <a:rPr lang="en-US" sz="3200" b="1" dirty="0">
                <a:latin typeface="+mn-lt"/>
              </a:rPr>
              <a:t>Incentive/Pressure</a:t>
            </a:r>
            <a:endParaRPr lang="en-US" sz="4400" b="1" dirty="0">
              <a:latin typeface="+mn-lt"/>
            </a:endParaRPr>
          </a:p>
          <a:p>
            <a:pPr marL="228600" indent="-2286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The more incentive, the easier it is to justify</a:t>
            </a:r>
          </a:p>
          <a:p>
            <a:pPr marL="228600" indent="-2286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Financial or personal problems, financial </a:t>
            </a:r>
          </a:p>
          <a:p>
            <a:pPr marL="225425" eaLnBrk="0" hangingPunct="0">
              <a:spcBef>
                <a:spcPts val="0"/>
              </a:spcBef>
              <a:defRPr/>
            </a:pPr>
            <a:r>
              <a:rPr lang="en-US" sz="2000" dirty="0">
                <a:latin typeface="+mn-lt"/>
              </a:rPr>
              <a:t>pressure, mental instability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04800" y="1187886"/>
            <a:ext cx="33226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Bef>
                <a:spcPts val="0"/>
              </a:spcBef>
              <a:defRPr/>
            </a:pPr>
            <a:r>
              <a:rPr lang="en-US" sz="3200" b="1" dirty="0">
                <a:latin typeface="+mn-lt"/>
              </a:rPr>
              <a:t>Opportunity</a:t>
            </a:r>
          </a:p>
          <a:p>
            <a:pPr marL="228600" indent="-2286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The only factor completely controlled/prevented by an organization</a:t>
            </a:r>
          </a:p>
          <a:p>
            <a:pPr marL="228600" indent="-228600" eaLnBrk="0" hangingPunct="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+mn-lt"/>
              </a:rPr>
              <a:t>Must gain access to assets/records</a:t>
            </a:r>
          </a:p>
        </p:txBody>
      </p:sp>
    </p:spTree>
    <p:extLst>
      <p:ext uri="{BB962C8B-B14F-4D97-AF65-F5344CB8AC3E}">
        <p14:creationId xmlns:p14="http://schemas.microsoft.com/office/powerpoint/2010/main" val="27603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6717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Lakewood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34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1447800"/>
            <a:ext cx="5029200" cy="364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2999"/>
            <a:ext cx="3324783" cy="216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64" y="3546764"/>
            <a:ext cx="3372966" cy="223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8703"/>
            <a:ext cx="5073596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:\forensics\FORENSIC CLIENTS\07-001 0407460.LITIG William D. Brown Receiver Amerifirst\PHOTOS\Photos - Aston Martin\DSC00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81388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forensics\FORENSIC CLIENTS\07-001 0407460.LITIG William D. Brown Receiver Amerifirst\PHOTOS\Photos - Aston Martin\DSC02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1027834"/>
            <a:ext cx="3168650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0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Aston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Martin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23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forensics\FORENSIC CLIENTS\07-001 0407460.LITIG William D. Brown Receiver Amerifirst\PHOTOS\2720 Sylvan Avenue\Hum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99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Hummer H2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7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forensics\FORENSIC CLIENTS\07-001 0407460.LITIG William D. Brown Receiver Amerifirst\PHOTOS\Photos - Ferrari\DSC0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5609276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:\forensics\FORENSIC CLIENTS\07-001 0407460.LITIG William D. Brown Receiver Amerifirst\PHOTOS\Photos - Ferrari\DSC00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04" y="1219200"/>
            <a:ext cx="28702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:\forensics\FORENSIC CLIENTS\07-001 0407460.LITIG William D. Brown Receiver Amerifirst\PHOTOS\Photos - Ferrari\DSC00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04" y="3548928"/>
            <a:ext cx="2888096" cy="2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43200" y="152400"/>
            <a:ext cx="62484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Seizure: Ferrari 355 F1 Spider</a:t>
            </a:r>
          </a:p>
        </p:txBody>
      </p:sp>
    </p:spTree>
    <p:extLst>
      <p:ext uri="{BB962C8B-B14F-4D97-AF65-F5344CB8AC3E}">
        <p14:creationId xmlns:p14="http://schemas.microsoft.com/office/powerpoint/2010/main" val="233614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552700" y="141514"/>
            <a:ext cx="65913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Ferrari 355 F1 Spider</a:t>
            </a:r>
            <a:endParaRPr 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602308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44" y="990600"/>
            <a:ext cx="7443456" cy="489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52700" y="141514"/>
            <a:ext cx="65913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Ferrari 355 F1 Spider</a:t>
            </a:r>
            <a:endParaRPr 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23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39783"/>
            <a:ext cx="7082555" cy="482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52700" y="141514"/>
            <a:ext cx="65913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Ferrari 355 F1 Spider</a:t>
            </a:r>
            <a:endParaRPr 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98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5988"/>
            <a:ext cx="5302827" cy="396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:\forensics\FORENSIC CLIENTS\07-001 0407460.LITIG William D. Brown Receiver Amerifirst\PHOTOS\Photos - Ferrari\DSC00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019174"/>
            <a:ext cx="3238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forensics\FORENSIC CLIENTS\07-001 0407460.LITIG William D. Brown Receiver Amerifirst\PHOTOS\Photos - Ferrari\DSC00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199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52700" y="141514"/>
            <a:ext cx="65913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Ferrari Maranello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46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ttp://afireceivership.com/photos/ferrari/IMG_028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12" descr="http://afireceivership.com/photos/ferrari/IMG_028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2868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52700" y="141514"/>
            <a:ext cx="65913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Ferrari </a:t>
            </a:r>
            <a:r>
              <a:rPr lang="en-US" sz="4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Testarossa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98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1447800"/>
            <a:ext cx="526003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:\forensics\FORENSIC CLIENTS\07-001 0407460.LITIG William D. Brown Receiver Amerifirst\PHOTOS\Aircraft - Old Stinky\IMG_0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66800"/>
            <a:ext cx="314931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forensics\FORENSIC CLIENTS\07-001 0407460.LITIG William D. Brown Receiver Amerifirst\PHOTOS\Aircraft - Old Stinky\IMG_0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43300"/>
            <a:ext cx="3073111" cy="23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52700" y="141514"/>
            <a:ext cx="65913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Air Plane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83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66294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pitchFamily="34" charset="0"/>
                <a:ea typeface="+mn-ea"/>
                <a:cs typeface="Arial" pitchFamily="34" charset="0"/>
              </a:rPr>
              <a:t>Primary Categories of Fraud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9624334"/>
              </p:ext>
            </p:extLst>
          </p:nvPr>
        </p:nvGraphicFramePr>
        <p:xfrm>
          <a:off x="373792" y="1177631"/>
          <a:ext cx="8458199" cy="457200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91692"/>
                <a:gridCol w="2891692"/>
                <a:gridCol w="2674815"/>
              </a:tblGrid>
              <a:tr h="8229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Asset</a:t>
                      </a:r>
                    </a:p>
                    <a:p>
                      <a:pPr algn="ctr"/>
                      <a:r>
                        <a:rPr lang="en-US" sz="2400" dirty="0" smtClean="0"/>
                        <a:t>Misappropriation</a:t>
                      </a:r>
                      <a:endParaRPr lang="en-US" sz="2400" dirty="0"/>
                    </a:p>
                  </a:txBody>
                  <a:tcPr marT="45693" marB="45693">
                    <a:solidFill>
                      <a:srgbClr val="265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Corruption</a:t>
                      </a:r>
                    </a:p>
                  </a:txBody>
                  <a:tcPr marT="45693" marB="45693" anchor="ctr">
                    <a:solidFill>
                      <a:srgbClr val="26584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Financial</a:t>
                      </a:r>
                      <a:endParaRPr lang="en-US" sz="2400" baseline="0" dirty="0" smtClean="0"/>
                    </a:p>
                    <a:p>
                      <a:pPr algn="ctr"/>
                      <a:r>
                        <a:rPr lang="en-US" sz="2400" baseline="0" dirty="0" smtClean="0"/>
                        <a:t>Statement Fraud</a:t>
                      </a:r>
                      <a:endParaRPr lang="en-US" sz="2400" dirty="0"/>
                    </a:p>
                  </a:txBody>
                  <a:tcPr marT="45693" marB="45693">
                    <a:solidFill>
                      <a:srgbClr val="265845"/>
                    </a:solidFill>
                  </a:tcPr>
                </a:tc>
              </a:tr>
              <a:tr h="1615384"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Theft</a:t>
                      </a:r>
                      <a:r>
                        <a:rPr lang="en-US" sz="2000" baseline="0" dirty="0" smtClean="0"/>
                        <a:t> or misuse of tangible and intangible assets</a:t>
                      </a:r>
                      <a:endParaRPr lang="en-US" sz="2000" dirty="0"/>
                    </a:p>
                  </a:txBody>
                  <a:tcPr marT="45693" marB="456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Utilizing</a:t>
                      </a:r>
                      <a:r>
                        <a:rPr lang="en-US" sz="2000" baseline="0" dirty="0" smtClean="0"/>
                        <a:t> influence in business transactions to obtain a personal benefit</a:t>
                      </a:r>
                      <a:endParaRPr lang="en-US" sz="2000" dirty="0"/>
                    </a:p>
                  </a:txBody>
                  <a:tcPr marT="45693" marB="4569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Misstatement or omission</a:t>
                      </a:r>
                      <a:r>
                        <a:rPr lang="en-US" sz="2000" baseline="0" dirty="0" smtClean="0"/>
                        <a:t> of material information in financial statements</a:t>
                      </a:r>
                      <a:endParaRPr lang="en-US" sz="2000" dirty="0"/>
                    </a:p>
                  </a:txBody>
                  <a:tcPr marT="45693" marB="45693"/>
                </a:tc>
              </a:tr>
              <a:tr h="1188664">
                <a:tc>
                  <a:txBody>
                    <a:bodyPr/>
                    <a:lstStyle/>
                    <a:p>
                      <a:endParaRPr lang="en-US" sz="2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Most Common</a:t>
                      </a:r>
                    </a:p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3" marB="45693">
                    <a:solidFill>
                      <a:srgbClr val="26584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Less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Frequent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T="45693" marB="45693">
                    <a:solidFill>
                      <a:srgbClr val="26584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Most Rare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T="45693" marB="45693">
                    <a:solidFill>
                      <a:srgbClr val="265845">
                        <a:alpha val="41000"/>
                      </a:srgbClr>
                    </a:solidFill>
                  </a:tcPr>
                </a:tc>
              </a:tr>
              <a:tr h="945047"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3" marB="45693">
                    <a:solidFill>
                      <a:srgbClr val="265845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T="45693" marB="45693">
                    <a:solidFill>
                      <a:srgbClr val="26584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T="45693" marB="45693">
                    <a:solidFill>
                      <a:srgbClr val="265845"/>
                    </a:solidFill>
                  </a:tcPr>
                </a:tc>
              </a:tr>
            </a:tbl>
          </a:graphicData>
        </a:graphic>
      </p:graphicFrame>
      <p:pic>
        <p:nvPicPr>
          <p:cNvPr id="12313" name="Picture 2" descr="C:\Program Files\Microsoft Office\MEDIA\CAGCAT10\j0222015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0013"/>
            <a:ext cx="5334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4" name="Group 15"/>
          <p:cNvGrpSpPr>
            <a:grpSpLocks/>
          </p:cNvGrpSpPr>
          <p:nvPr/>
        </p:nvGrpSpPr>
        <p:grpSpPr bwMode="auto">
          <a:xfrm>
            <a:off x="4343400" y="5181600"/>
            <a:ext cx="914400" cy="533400"/>
            <a:chOff x="4267200" y="3429000"/>
            <a:chExt cx="1409700" cy="803668"/>
          </a:xfrm>
        </p:grpSpPr>
        <p:pic>
          <p:nvPicPr>
            <p:cNvPr id="12319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4290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0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4290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5" name="Group 16"/>
          <p:cNvGrpSpPr>
            <a:grpSpLocks/>
          </p:cNvGrpSpPr>
          <p:nvPr/>
        </p:nvGrpSpPr>
        <p:grpSpPr bwMode="auto">
          <a:xfrm>
            <a:off x="7010400" y="5181600"/>
            <a:ext cx="1295400" cy="533400"/>
            <a:chOff x="6172200" y="3200400"/>
            <a:chExt cx="2019300" cy="803668"/>
          </a:xfrm>
        </p:grpSpPr>
        <p:pic>
          <p:nvPicPr>
            <p:cNvPr id="12316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2004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7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2004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8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32004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63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2" y="997527"/>
            <a:ext cx="4392180" cy="47781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5" descr="D:\Roatan Pics\100_13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7" descr="D:\Roatan Pics\100_1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60618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52700" y="141514"/>
            <a:ext cx="65913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Seizure: </a:t>
            </a: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Roatan Island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50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152400"/>
            <a:ext cx="5791200" cy="762000"/>
          </a:xfrm>
        </p:spPr>
        <p:txBody>
          <a:bodyPr/>
          <a:lstStyle/>
          <a:p>
            <a:r>
              <a:rPr lang="en-US" dirty="0" smtClean="0"/>
              <a:t>Receiver Report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6" y="2689389"/>
            <a:ext cx="2016690" cy="1505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/>
          <p:cNvCxnSpPr>
            <a:stCxn id="1027" idx="3"/>
          </p:cNvCxnSpPr>
          <p:nvPr/>
        </p:nvCxnSpPr>
        <p:spPr>
          <a:xfrm>
            <a:off x="2394226" y="3442241"/>
            <a:ext cx="577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45" y="1066800"/>
            <a:ext cx="5081588" cy="4520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79" y="463671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Filed: 07/23/2007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66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66355"/>
            <a:ext cx="6161087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16827" y="128155"/>
            <a:ext cx="5867400" cy="8382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Receiver Letter </a:t>
            </a:r>
            <a:r>
              <a:rPr lang="en-US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 Investors</a:t>
            </a:r>
            <a:endParaRPr 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79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0" y="1524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Investment Verification 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Confirmation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8103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0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762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Indexing Records</a:t>
            </a:r>
          </a:p>
        </p:txBody>
      </p:sp>
      <p:pic>
        <p:nvPicPr>
          <p:cNvPr id="67587" name="Picture 4" descr="DSCN06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81100"/>
            <a:ext cx="3505199" cy="25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DSCN06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72625"/>
            <a:ext cx="4164012" cy="297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7416" y="1600199"/>
            <a:ext cx="2175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1,400 Boxes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4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F:\clients\4\407460\Photos\Photos - Boxes at Public Storage\phot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3009"/>
            <a:ext cx="35814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06" y="1083009"/>
            <a:ext cx="3970594" cy="467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20291" y="128155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Indexing Records</a:t>
            </a:r>
          </a:p>
        </p:txBody>
      </p:sp>
    </p:spTree>
    <p:extLst>
      <p:ext uri="{BB962C8B-B14F-4D97-AF65-F5344CB8AC3E}">
        <p14:creationId xmlns:p14="http://schemas.microsoft.com/office/powerpoint/2010/main" val="5131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152400"/>
            <a:ext cx="5791200" cy="685800"/>
          </a:xfrm>
        </p:spPr>
        <p:txBody>
          <a:bodyPr/>
          <a:lstStyle/>
          <a:p>
            <a:r>
              <a:rPr lang="en-US" dirty="0" smtClean="0"/>
              <a:t>Vehicle </a:t>
            </a:r>
            <a:r>
              <a:rPr lang="en-US" dirty="0" err="1" smtClean="0"/>
              <a:t>Reposses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92" y="2514601"/>
            <a:ext cx="3800708" cy="288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16379"/>
            <a:ext cx="4495800" cy="329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Organization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24" y="990598"/>
            <a:ext cx="6541176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1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21773"/>
            <a:ext cx="6981825" cy="474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0" y="152400"/>
            <a:ext cx="5791200" cy="8382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Passport Fraud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14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22217"/>
            <a:ext cx="8534400" cy="473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71800" y="207817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Trial Preparation</a:t>
            </a:r>
          </a:p>
        </p:txBody>
      </p:sp>
    </p:spTree>
    <p:extLst>
      <p:ext uri="{BB962C8B-B14F-4D97-AF65-F5344CB8AC3E}">
        <p14:creationId xmlns:p14="http://schemas.microsoft.com/office/powerpoint/2010/main" val="3518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899063" y="267494"/>
            <a:ext cx="57912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pitchFamily="34" charset="0"/>
                <a:ea typeface="+mn-ea"/>
                <a:cs typeface="Arial" pitchFamily="34" charset="0"/>
              </a:rPr>
              <a:t>Asset Misappropriation</a:t>
            </a:r>
          </a:p>
        </p:txBody>
      </p:sp>
      <p:pic>
        <p:nvPicPr>
          <p:cNvPr id="13315" name="Picture 2" descr="C:\Program Files\Microsoft Office\MEDIA\CAGCAT10\j0222015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81000"/>
            <a:ext cx="5334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oup 7"/>
          <p:cNvGrpSpPr>
            <a:grpSpLocks noChangeAspect="1"/>
          </p:cNvGrpSpPr>
          <p:nvPr/>
        </p:nvGrpSpPr>
        <p:grpSpPr bwMode="auto">
          <a:xfrm>
            <a:off x="1073005" y="936103"/>
            <a:ext cx="7269162" cy="4967287"/>
            <a:chOff x="716" y="860"/>
            <a:chExt cx="4579" cy="3128"/>
          </a:xfrm>
        </p:grpSpPr>
        <p:sp>
          <p:nvSpPr>
            <p:cNvPr id="13317" name="AutoShape 6"/>
            <p:cNvSpPr>
              <a:spLocks noChangeAspect="1" noChangeArrowheads="1" noTextEdit="1"/>
            </p:cNvSpPr>
            <p:nvPr/>
          </p:nvSpPr>
          <p:spPr bwMode="auto">
            <a:xfrm>
              <a:off x="720" y="864"/>
              <a:ext cx="4566" cy="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Rectangle 8"/>
            <p:cNvSpPr>
              <a:spLocks noChangeArrowheads="1"/>
            </p:cNvSpPr>
            <p:nvPr/>
          </p:nvSpPr>
          <p:spPr bwMode="auto">
            <a:xfrm>
              <a:off x="720" y="864"/>
              <a:ext cx="4566" cy="199"/>
            </a:xfrm>
            <a:prstGeom prst="rect">
              <a:avLst/>
            </a:prstGeom>
            <a:solidFill>
              <a:srgbClr val="265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19" name="Rectangle 9"/>
            <p:cNvSpPr>
              <a:spLocks noChangeArrowheads="1"/>
            </p:cNvSpPr>
            <p:nvPr/>
          </p:nvSpPr>
          <p:spPr bwMode="auto">
            <a:xfrm>
              <a:off x="720" y="1058"/>
              <a:ext cx="4566" cy="520"/>
            </a:xfrm>
            <a:prstGeom prst="rect">
              <a:avLst/>
            </a:prstGeom>
            <a:solidFill>
              <a:srgbClr val="E2E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0" name="Rectangle 10"/>
            <p:cNvSpPr>
              <a:spLocks noChangeArrowheads="1"/>
            </p:cNvSpPr>
            <p:nvPr/>
          </p:nvSpPr>
          <p:spPr bwMode="auto">
            <a:xfrm>
              <a:off x="720" y="1574"/>
              <a:ext cx="4566" cy="520"/>
            </a:xfrm>
            <a:prstGeom prst="rect">
              <a:avLst/>
            </a:prstGeom>
            <a:solidFill>
              <a:srgbClr val="BDC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1" name="Rectangle 11"/>
            <p:cNvSpPr>
              <a:spLocks noChangeArrowheads="1"/>
            </p:cNvSpPr>
            <p:nvPr/>
          </p:nvSpPr>
          <p:spPr bwMode="auto">
            <a:xfrm>
              <a:off x="720" y="2089"/>
              <a:ext cx="4566" cy="353"/>
            </a:xfrm>
            <a:prstGeom prst="rect">
              <a:avLst/>
            </a:prstGeom>
            <a:solidFill>
              <a:srgbClr val="E2E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2" name="Rectangle 12"/>
            <p:cNvSpPr>
              <a:spLocks noChangeArrowheads="1"/>
            </p:cNvSpPr>
            <p:nvPr/>
          </p:nvSpPr>
          <p:spPr bwMode="auto">
            <a:xfrm>
              <a:off x="725" y="2459"/>
              <a:ext cx="4535" cy="339"/>
            </a:xfrm>
            <a:prstGeom prst="rect">
              <a:avLst/>
            </a:prstGeom>
            <a:solidFill>
              <a:srgbClr val="BDC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3" name="Rectangle 13"/>
            <p:cNvSpPr>
              <a:spLocks noChangeArrowheads="1"/>
            </p:cNvSpPr>
            <p:nvPr/>
          </p:nvSpPr>
          <p:spPr bwMode="auto">
            <a:xfrm>
              <a:off x="720" y="2772"/>
              <a:ext cx="4566" cy="330"/>
            </a:xfrm>
            <a:prstGeom prst="rect">
              <a:avLst/>
            </a:prstGeom>
            <a:solidFill>
              <a:srgbClr val="E2E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4" name="Rectangle 14"/>
            <p:cNvSpPr>
              <a:spLocks noChangeArrowheads="1"/>
            </p:cNvSpPr>
            <p:nvPr/>
          </p:nvSpPr>
          <p:spPr bwMode="auto">
            <a:xfrm>
              <a:off x="720" y="3097"/>
              <a:ext cx="4566" cy="168"/>
            </a:xfrm>
            <a:prstGeom prst="rect">
              <a:avLst/>
            </a:prstGeom>
            <a:solidFill>
              <a:srgbClr val="BDC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5" name="Rectangle 15"/>
            <p:cNvSpPr>
              <a:spLocks noChangeArrowheads="1"/>
            </p:cNvSpPr>
            <p:nvPr/>
          </p:nvSpPr>
          <p:spPr bwMode="auto">
            <a:xfrm>
              <a:off x="720" y="3260"/>
              <a:ext cx="4566" cy="515"/>
            </a:xfrm>
            <a:prstGeom prst="rect">
              <a:avLst/>
            </a:prstGeom>
            <a:solidFill>
              <a:srgbClr val="E2E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6" name="Rectangle 16"/>
            <p:cNvSpPr>
              <a:spLocks noChangeArrowheads="1"/>
            </p:cNvSpPr>
            <p:nvPr/>
          </p:nvSpPr>
          <p:spPr bwMode="auto">
            <a:xfrm>
              <a:off x="720" y="3771"/>
              <a:ext cx="4566" cy="208"/>
            </a:xfrm>
            <a:prstGeom prst="rect">
              <a:avLst/>
            </a:prstGeom>
            <a:solidFill>
              <a:srgbClr val="BDC3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7" name="Rectangle 17"/>
            <p:cNvSpPr>
              <a:spLocks noChangeArrowheads="1"/>
            </p:cNvSpPr>
            <p:nvPr/>
          </p:nvSpPr>
          <p:spPr bwMode="auto">
            <a:xfrm>
              <a:off x="1140" y="878"/>
              <a:ext cx="619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FFFF"/>
                  </a:solidFill>
                </a:rPr>
                <a:t>Scheme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8" name="Rectangle 18"/>
            <p:cNvSpPr>
              <a:spLocks noChangeArrowheads="1"/>
            </p:cNvSpPr>
            <p:nvPr/>
          </p:nvSpPr>
          <p:spPr bwMode="auto">
            <a:xfrm>
              <a:off x="3401" y="878"/>
              <a:ext cx="66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FFFFFF"/>
                  </a:solidFill>
                </a:rPr>
                <a:t>Scenario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29" name="Rectangle 19"/>
            <p:cNvSpPr>
              <a:spLocks noChangeArrowheads="1"/>
            </p:cNvSpPr>
            <p:nvPr/>
          </p:nvSpPr>
          <p:spPr bwMode="auto">
            <a:xfrm>
              <a:off x="783" y="1244"/>
              <a:ext cx="461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</a:rPr>
                <a:t>Payroll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30" name="Rectangle 20"/>
            <p:cNvSpPr>
              <a:spLocks noChangeArrowheads="1"/>
            </p:cNvSpPr>
            <p:nvPr/>
          </p:nvSpPr>
          <p:spPr bwMode="auto">
            <a:xfrm>
              <a:off x="2049" y="1086"/>
              <a:ext cx="1777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dirty="0">
                  <a:solidFill>
                    <a:srgbClr val="000000"/>
                  </a:solidFill>
                </a:rPr>
                <a:t>• Payment to fictitious employee</a:t>
              </a:r>
              <a:endParaRPr lang="en-US" altLang="en-US" sz="1800" dirty="0">
                <a:latin typeface="Arial" pitchFamily="34" charset="0"/>
              </a:endParaRPr>
            </a:p>
          </p:txBody>
        </p:sp>
        <p:sp>
          <p:nvSpPr>
            <p:cNvPr id="13331" name="Rectangle 21"/>
            <p:cNvSpPr>
              <a:spLocks noChangeArrowheads="1"/>
            </p:cNvSpPr>
            <p:nvPr/>
          </p:nvSpPr>
          <p:spPr bwMode="auto">
            <a:xfrm>
              <a:off x="2049" y="1244"/>
              <a:ext cx="1958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Payment to terminated employees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32" name="Rectangle 22"/>
            <p:cNvSpPr>
              <a:spLocks noChangeArrowheads="1"/>
            </p:cNvSpPr>
            <p:nvPr/>
          </p:nvSpPr>
          <p:spPr bwMode="auto">
            <a:xfrm>
              <a:off x="2049" y="1402"/>
              <a:ext cx="195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Falsifying timesheets for financial gain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33" name="Rectangle 23"/>
            <p:cNvSpPr>
              <a:spLocks noChangeArrowheads="1"/>
            </p:cNvSpPr>
            <p:nvPr/>
          </p:nvSpPr>
          <p:spPr bwMode="auto">
            <a:xfrm>
              <a:off x="783" y="1759"/>
              <a:ext cx="579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</a:rPr>
                <a:t>Inventory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34" name="Rectangle 24"/>
            <p:cNvSpPr>
              <a:spLocks noChangeArrowheads="1"/>
            </p:cNvSpPr>
            <p:nvPr/>
          </p:nvSpPr>
          <p:spPr bwMode="auto">
            <a:xfrm>
              <a:off x="2049" y="1601"/>
              <a:ext cx="140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Theft of inventory items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35" name="Rectangle 25"/>
            <p:cNvSpPr>
              <a:spLocks noChangeArrowheads="1"/>
            </p:cNvSpPr>
            <p:nvPr/>
          </p:nvSpPr>
          <p:spPr bwMode="auto">
            <a:xfrm>
              <a:off x="2049" y="1759"/>
              <a:ext cx="168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Consistent shrinkage of items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36" name="Rectangle 26"/>
            <p:cNvSpPr>
              <a:spLocks noChangeArrowheads="1"/>
            </p:cNvSpPr>
            <p:nvPr/>
          </p:nvSpPr>
          <p:spPr bwMode="auto">
            <a:xfrm>
              <a:off x="2049" y="1917"/>
              <a:ext cx="2039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Increased defective/warranty claims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37" name="Rectangle 27"/>
            <p:cNvSpPr>
              <a:spLocks noChangeArrowheads="1"/>
            </p:cNvSpPr>
            <p:nvPr/>
          </p:nvSpPr>
          <p:spPr bwMode="auto">
            <a:xfrm>
              <a:off x="783" y="2193"/>
              <a:ext cx="737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</a:rPr>
                <a:t>Credit Cards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38" name="Rectangle 28"/>
            <p:cNvSpPr>
              <a:spLocks noChangeArrowheads="1"/>
            </p:cNvSpPr>
            <p:nvPr/>
          </p:nvSpPr>
          <p:spPr bwMode="auto">
            <a:xfrm>
              <a:off x="2049" y="2112"/>
              <a:ext cx="2179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Reimbursement for personal expenses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39" name="Rectangle 29"/>
            <p:cNvSpPr>
              <a:spLocks noChangeArrowheads="1"/>
            </p:cNvSpPr>
            <p:nvPr/>
          </p:nvSpPr>
          <p:spPr bwMode="auto">
            <a:xfrm>
              <a:off x="2049" y="2270"/>
              <a:ext cx="236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Use company card for unauthorized purchases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0" name="Rectangle 30"/>
            <p:cNvSpPr>
              <a:spLocks noChangeArrowheads="1"/>
            </p:cNvSpPr>
            <p:nvPr/>
          </p:nvSpPr>
          <p:spPr bwMode="auto">
            <a:xfrm>
              <a:off x="783" y="2532"/>
              <a:ext cx="502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</a:rPr>
                <a:t>Larceny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1" name="Rectangle 31"/>
            <p:cNvSpPr>
              <a:spLocks noChangeArrowheads="1"/>
            </p:cNvSpPr>
            <p:nvPr/>
          </p:nvSpPr>
          <p:spPr bwMode="auto">
            <a:xfrm>
              <a:off x="2049" y="2532"/>
              <a:ext cx="257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Theft of office items, petty cash, and merchandise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2" name="Rectangle 32"/>
            <p:cNvSpPr>
              <a:spLocks noChangeArrowheads="1"/>
            </p:cNvSpPr>
            <p:nvPr/>
          </p:nvSpPr>
          <p:spPr bwMode="auto">
            <a:xfrm>
              <a:off x="783" y="2862"/>
              <a:ext cx="674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</a:rPr>
                <a:t>Purchasing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3" name="Rectangle 33"/>
            <p:cNvSpPr>
              <a:spLocks noChangeArrowheads="1"/>
            </p:cNvSpPr>
            <p:nvPr/>
          </p:nvSpPr>
          <p:spPr bwMode="auto">
            <a:xfrm>
              <a:off x="2049" y="2785"/>
              <a:ext cx="313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Using purchasing authority to purchase raw materials for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4" name="Rectangle 34"/>
            <p:cNvSpPr>
              <a:spLocks noChangeArrowheads="1"/>
            </p:cNvSpPr>
            <p:nvPr/>
          </p:nvSpPr>
          <p:spPr bwMode="auto">
            <a:xfrm>
              <a:off x="2049" y="2944"/>
              <a:ext cx="841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   personal use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5" name="Rectangle 35"/>
            <p:cNvSpPr>
              <a:spLocks noChangeArrowheads="1"/>
            </p:cNvSpPr>
            <p:nvPr/>
          </p:nvSpPr>
          <p:spPr bwMode="auto">
            <a:xfrm>
              <a:off x="783" y="3106"/>
              <a:ext cx="787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</a:rPr>
                <a:t>Procurement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6" name="Rectangle 36"/>
            <p:cNvSpPr>
              <a:spLocks noChangeArrowheads="1"/>
            </p:cNvSpPr>
            <p:nvPr/>
          </p:nvSpPr>
          <p:spPr bwMode="auto">
            <a:xfrm>
              <a:off x="2049" y="3106"/>
              <a:ext cx="324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Using procurement card for personal, exorbitant purchases 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7" name="Rectangle 37"/>
            <p:cNvSpPr>
              <a:spLocks noChangeArrowheads="1"/>
            </p:cNvSpPr>
            <p:nvPr/>
          </p:nvSpPr>
          <p:spPr bwMode="auto">
            <a:xfrm>
              <a:off x="783" y="3445"/>
              <a:ext cx="91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</a:rPr>
                <a:t>Reimbursement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8" name="Rectangle 38"/>
            <p:cNvSpPr>
              <a:spLocks noChangeArrowheads="1"/>
            </p:cNvSpPr>
            <p:nvPr/>
          </p:nvSpPr>
          <p:spPr bwMode="auto">
            <a:xfrm>
              <a:off x="2049" y="3287"/>
              <a:ext cx="249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Reimbursement for undocumented expenses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49" name="Rectangle 39"/>
            <p:cNvSpPr>
              <a:spLocks noChangeArrowheads="1"/>
            </p:cNvSpPr>
            <p:nvPr/>
          </p:nvSpPr>
          <p:spPr bwMode="auto">
            <a:xfrm>
              <a:off x="2049" y="3445"/>
              <a:ext cx="295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Reimbursement for miles while using the company vehicle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50" name="Rectangle 40"/>
            <p:cNvSpPr>
              <a:spLocks noChangeArrowheads="1"/>
            </p:cNvSpPr>
            <p:nvPr/>
          </p:nvSpPr>
          <p:spPr bwMode="auto">
            <a:xfrm>
              <a:off x="2049" y="3604"/>
              <a:ext cx="274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Reimbursement for meal expenses of family members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51" name="Rectangle 41"/>
            <p:cNvSpPr>
              <a:spLocks noChangeArrowheads="1"/>
            </p:cNvSpPr>
            <p:nvPr/>
          </p:nvSpPr>
          <p:spPr bwMode="auto">
            <a:xfrm>
              <a:off x="783" y="3803"/>
              <a:ext cx="1112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 b="1">
                  <a:solidFill>
                    <a:srgbClr val="000000"/>
                  </a:solidFill>
                </a:rPr>
                <a:t>Improper Payments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52" name="Rectangle 42"/>
            <p:cNvSpPr>
              <a:spLocks noChangeArrowheads="1"/>
            </p:cNvSpPr>
            <p:nvPr/>
          </p:nvSpPr>
          <p:spPr bwMode="auto">
            <a:xfrm>
              <a:off x="2049" y="3803"/>
              <a:ext cx="226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• Payments to fictitious companies or vendors</a:t>
              </a: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53" name="Line 43"/>
            <p:cNvSpPr>
              <a:spLocks noChangeShapeType="1"/>
            </p:cNvSpPr>
            <p:nvPr/>
          </p:nvSpPr>
          <p:spPr bwMode="auto">
            <a:xfrm flipV="1">
              <a:off x="720" y="864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Rectangle 44"/>
            <p:cNvSpPr>
              <a:spLocks noChangeArrowheads="1"/>
            </p:cNvSpPr>
            <p:nvPr/>
          </p:nvSpPr>
          <p:spPr bwMode="auto">
            <a:xfrm>
              <a:off x="720" y="860"/>
              <a:ext cx="5" cy="4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55" name="Line 45"/>
            <p:cNvSpPr>
              <a:spLocks noChangeShapeType="1"/>
            </p:cNvSpPr>
            <p:nvPr/>
          </p:nvSpPr>
          <p:spPr bwMode="auto">
            <a:xfrm flipV="1">
              <a:off x="2027" y="864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6" name="Rectangle 46"/>
            <p:cNvSpPr>
              <a:spLocks noChangeArrowheads="1"/>
            </p:cNvSpPr>
            <p:nvPr/>
          </p:nvSpPr>
          <p:spPr bwMode="auto">
            <a:xfrm>
              <a:off x="2027" y="860"/>
              <a:ext cx="4" cy="4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57" name="Rectangle 47"/>
            <p:cNvSpPr>
              <a:spLocks noChangeArrowheads="1"/>
            </p:cNvSpPr>
            <p:nvPr/>
          </p:nvSpPr>
          <p:spPr bwMode="auto">
            <a:xfrm>
              <a:off x="725" y="860"/>
              <a:ext cx="4561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58" name="Line 48"/>
            <p:cNvSpPr>
              <a:spLocks noChangeShapeType="1"/>
            </p:cNvSpPr>
            <p:nvPr/>
          </p:nvSpPr>
          <p:spPr bwMode="auto">
            <a:xfrm flipV="1">
              <a:off x="5282" y="864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9" name="Rectangle 49"/>
            <p:cNvSpPr>
              <a:spLocks noChangeArrowheads="1"/>
            </p:cNvSpPr>
            <p:nvPr/>
          </p:nvSpPr>
          <p:spPr bwMode="auto">
            <a:xfrm>
              <a:off x="5282" y="860"/>
              <a:ext cx="4" cy="4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0" name="Rectangle 50"/>
            <p:cNvSpPr>
              <a:spLocks noChangeArrowheads="1"/>
            </p:cNvSpPr>
            <p:nvPr/>
          </p:nvSpPr>
          <p:spPr bwMode="auto">
            <a:xfrm>
              <a:off x="716" y="1054"/>
              <a:ext cx="4570" cy="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1" name="Rectangle 51"/>
            <p:cNvSpPr>
              <a:spLocks noChangeArrowheads="1"/>
            </p:cNvSpPr>
            <p:nvPr/>
          </p:nvSpPr>
          <p:spPr bwMode="auto">
            <a:xfrm>
              <a:off x="716" y="860"/>
              <a:ext cx="9" cy="1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2" name="Rectangle 52"/>
            <p:cNvSpPr>
              <a:spLocks noChangeArrowheads="1"/>
            </p:cNvSpPr>
            <p:nvPr/>
          </p:nvSpPr>
          <p:spPr bwMode="auto">
            <a:xfrm>
              <a:off x="2022" y="869"/>
              <a:ext cx="9" cy="1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3" name="Rectangle 53"/>
            <p:cNvSpPr>
              <a:spLocks noChangeArrowheads="1"/>
            </p:cNvSpPr>
            <p:nvPr/>
          </p:nvSpPr>
          <p:spPr bwMode="auto">
            <a:xfrm>
              <a:off x="725" y="1569"/>
              <a:ext cx="4561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4" name="Rectangle 54"/>
            <p:cNvSpPr>
              <a:spLocks noChangeArrowheads="1"/>
            </p:cNvSpPr>
            <p:nvPr/>
          </p:nvSpPr>
          <p:spPr bwMode="auto">
            <a:xfrm>
              <a:off x="5277" y="869"/>
              <a:ext cx="9" cy="1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5" name="Rectangle 55"/>
            <p:cNvSpPr>
              <a:spLocks noChangeArrowheads="1"/>
            </p:cNvSpPr>
            <p:nvPr/>
          </p:nvSpPr>
          <p:spPr bwMode="auto">
            <a:xfrm>
              <a:off x="716" y="2085"/>
              <a:ext cx="1315" cy="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6" name="Rectangle 56"/>
            <p:cNvSpPr>
              <a:spLocks noChangeArrowheads="1"/>
            </p:cNvSpPr>
            <p:nvPr/>
          </p:nvSpPr>
          <p:spPr bwMode="auto">
            <a:xfrm>
              <a:off x="2031" y="2085"/>
              <a:ext cx="3255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7" name="Rectangle 57"/>
            <p:cNvSpPr>
              <a:spLocks noChangeArrowheads="1"/>
            </p:cNvSpPr>
            <p:nvPr/>
          </p:nvSpPr>
          <p:spPr bwMode="auto">
            <a:xfrm>
              <a:off x="716" y="1067"/>
              <a:ext cx="9" cy="10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8" name="Rectangle 58"/>
            <p:cNvSpPr>
              <a:spLocks noChangeArrowheads="1"/>
            </p:cNvSpPr>
            <p:nvPr/>
          </p:nvSpPr>
          <p:spPr bwMode="auto">
            <a:xfrm>
              <a:off x="2022" y="1067"/>
              <a:ext cx="9" cy="10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69" name="Rectangle 59"/>
            <p:cNvSpPr>
              <a:spLocks noChangeArrowheads="1"/>
            </p:cNvSpPr>
            <p:nvPr/>
          </p:nvSpPr>
          <p:spPr bwMode="auto">
            <a:xfrm>
              <a:off x="725" y="2433"/>
              <a:ext cx="4561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0" name="Rectangle 60"/>
            <p:cNvSpPr>
              <a:spLocks noChangeArrowheads="1"/>
            </p:cNvSpPr>
            <p:nvPr/>
          </p:nvSpPr>
          <p:spPr bwMode="auto">
            <a:xfrm>
              <a:off x="716" y="2767"/>
              <a:ext cx="4570" cy="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1" name="Rectangle 62"/>
            <p:cNvSpPr>
              <a:spLocks noChangeArrowheads="1"/>
            </p:cNvSpPr>
            <p:nvPr/>
          </p:nvSpPr>
          <p:spPr bwMode="auto">
            <a:xfrm>
              <a:off x="2022" y="2098"/>
              <a:ext cx="9" cy="6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2" name="Rectangle 63"/>
            <p:cNvSpPr>
              <a:spLocks noChangeArrowheads="1"/>
            </p:cNvSpPr>
            <p:nvPr/>
          </p:nvSpPr>
          <p:spPr bwMode="auto">
            <a:xfrm>
              <a:off x="725" y="3093"/>
              <a:ext cx="4561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3" name="Rectangle 64"/>
            <p:cNvSpPr>
              <a:spLocks noChangeArrowheads="1"/>
            </p:cNvSpPr>
            <p:nvPr/>
          </p:nvSpPr>
          <p:spPr bwMode="auto">
            <a:xfrm>
              <a:off x="5277" y="1067"/>
              <a:ext cx="9" cy="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4" name="Rectangle 65"/>
            <p:cNvSpPr>
              <a:spLocks noChangeArrowheads="1"/>
            </p:cNvSpPr>
            <p:nvPr/>
          </p:nvSpPr>
          <p:spPr bwMode="auto">
            <a:xfrm>
              <a:off x="716" y="3256"/>
              <a:ext cx="4570" cy="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5" name="Rectangle 66"/>
            <p:cNvSpPr>
              <a:spLocks noChangeArrowheads="1"/>
            </p:cNvSpPr>
            <p:nvPr/>
          </p:nvSpPr>
          <p:spPr bwMode="auto">
            <a:xfrm>
              <a:off x="716" y="2781"/>
              <a:ext cx="9" cy="4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6" name="Rectangle 67"/>
            <p:cNvSpPr>
              <a:spLocks noChangeArrowheads="1"/>
            </p:cNvSpPr>
            <p:nvPr/>
          </p:nvSpPr>
          <p:spPr bwMode="auto">
            <a:xfrm>
              <a:off x="2022" y="2781"/>
              <a:ext cx="9" cy="4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7" name="Rectangle 68"/>
            <p:cNvSpPr>
              <a:spLocks noChangeArrowheads="1"/>
            </p:cNvSpPr>
            <p:nvPr/>
          </p:nvSpPr>
          <p:spPr bwMode="auto">
            <a:xfrm>
              <a:off x="725" y="3766"/>
              <a:ext cx="4561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8" name="Rectangle 69"/>
            <p:cNvSpPr>
              <a:spLocks noChangeArrowheads="1"/>
            </p:cNvSpPr>
            <p:nvPr/>
          </p:nvSpPr>
          <p:spPr bwMode="auto">
            <a:xfrm>
              <a:off x="5277" y="2781"/>
              <a:ext cx="9" cy="4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79" name="Rectangle 70"/>
            <p:cNvSpPr>
              <a:spLocks noChangeArrowheads="1"/>
            </p:cNvSpPr>
            <p:nvPr/>
          </p:nvSpPr>
          <p:spPr bwMode="auto">
            <a:xfrm>
              <a:off x="716" y="3269"/>
              <a:ext cx="9" cy="7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80" name="Rectangle 71"/>
            <p:cNvSpPr>
              <a:spLocks noChangeArrowheads="1"/>
            </p:cNvSpPr>
            <p:nvPr/>
          </p:nvSpPr>
          <p:spPr bwMode="auto">
            <a:xfrm>
              <a:off x="2022" y="3269"/>
              <a:ext cx="9" cy="7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81" name="Rectangle 72"/>
            <p:cNvSpPr>
              <a:spLocks noChangeArrowheads="1"/>
            </p:cNvSpPr>
            <p:nvPr/>
          </p:nvSpPr>
          <p:spPr bwMode="auto">
            <a:xfrm>
              <a:off x="725" y="3970"/>
              <a:ext cx="4561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82" name="Rectangle 73"/>
            <p:cNvSpPr>
              <a:spLocks noChangeArrowheads="1"/>
            </p:cNvSpPr>
            <p:nvPr/>
          </p:nvSpPr>
          <p:spPr bwMode="auto">
            <a:xfrm>
              <a:off x="5277" y="3269"/>
              <a:ext cx="9" cy="7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83" name="Line 74"/>
            <p:cNvSpPr>
              <a:spLocks noChangeShapeType="1"/>
            </p:cNvSpPr>
            <p:nvPr/>
          </p:nvSpPr>
          <p:spPr bwMode="auto">
            <a:xfrm>
              <a:off x="720" y="3979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4" name="Rectangle 75"/>
            <p:cNvSpPr>
              <a:spLocks noChangeArrowheads="1"/>
            </p:cNvSpPr>
            <p:nvPr/>
          </p:nvSpPr>
          <p:spPr bwMode="auto">
            <a:xfrm>
              <a:off x="720" y="3979"/>
              <a:ext cx="5" cy="4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85" name="Line 76"/>
            <p:cNvSpPr>
              <a:spLocks noChangeShapeType="1"/>
            </p:cNvSpPr>
            <p:nvPr/>
          </p:nvSpPr>
          <p:spPr bwMode="auto">
            <a:xfrm>
              <a:off x="2027" y="3979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6" name="Rectangle 77"/>
            <p:cNvSpPr>
              <a:spLocks noChangeArrowheads="1"/>
            </p:cNvSpPr>
            <p:nvPr/>
          </p:nvSpPr>
          <p:spPr bwMode="auto">
            <a:xfrm>
              <a:off x="2027" y="3979"/>
              <a:ext cx="4" cy="4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87" name="Line 78"/>
            <p:cNvSpPr>
              <a:spLocks noChangeShapeType="1"/>
            </p:cNvSpPr>
            <p:nvPr/>
          </p:nvSpPr>
          <p:spPr bwMode="auto">
            <a:xfrm>
              <a:off x="5282" y="3979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8" name="Rectangle 79"/>
            <p:cNvSpPr>
              <a:spLocks noChangeArrowheads="1"/>
            </p:cNvSpPr>
            <p:nvPr/>
          </p:nvSpPr>
          <p:spPr bwMode="auto">
            <a:xfrm>
              <a:off x="5282" y="3979"/>
              <a:ext cx="4" cy="4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89" name="Line 80"/>
            <p:cNvSpPr>
              <a:spLocks noChangeShapeType="1"/>
            </p:cNvSpPr>
            <p:nvPr/>
          </p:nvSpPr>
          <p:spPr bwMode="auto">
            <a:xfrm>
              <a:off x="5286" y="864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0" name="Rectangle 81"/>
            <p:cNvSpPr>
              <a:spLocks noChangeArrowheads="1"/>
            </p:cNvSpPr>
            <p:nvPr/>
          </p:nvSpPr>
          <p:spPr bwMode="auto">
            <a:xfrm>
              <a:off x="5286" y="864"/>
              <a:ext cx="5" cy="5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91" name="Line 82"/>
            <p:cNvSpPr>
              <a:spLocks noChangeShapeType="1"/>
            </p:cNvSpPr>
            <p:nvPr/>
          </p:nvSpPr>
          <p:spPr bwMode="auto">
            <a:xfrm>
              <a:off x="5286" y="1058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2" name="Rectangle 83"/>
            <p:cNvSpPr>
              <a:spLocks noChangeArrowheads="1"/>
            </p:cNvSpPr>
            <p:nvPr/>
          </p:nvSpPr>
          <p:spPr bwMode="auto">
            <a:xfrm>
              <a:off x="5286" y="1058"/>
              <a:ext cx="5" cy="5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93" name="Line 84"/>
            <p:cNvSpPr>
              <a:spLocks noChangeShapeType="1"/>
            </p:cNvSpPr>
            <p:nvPr/>
          </p:nvSpPr>
          <p:spPr bwMode="auto">
            <a:xfrm>
              <a:off x="5286" y="1574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4" name="Rectangle 85"/>
            <p:cNvSpPr>
              <a:spLocks noChangeArrowheads="1"/>
            </p:cNvSpPr>
            <p:nvPr/>
          </p:nvSpPr>
          <p:spPr bwMode="auto">
            <a:xfrm>
              <a:off x="5286" y="1574"/>
              <a:ext cx="5" cy="4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95" name="Line 86"/>
            <p:cNvSpPr>
              <a:spLocks noChangeShapeType="1"/>
            </p:cNvSpPr>
            <p:nvPr/>
          </p:nvSpPr>
          <p:spPr bwMode="auto">
            <a:xfrm>
              <a:off x="5286" y="2089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6" name="Rectangle 87"/>
            <p:cNvSpPr>
              <a:spLocks noChangeArrowheads="1"/>
            </p:cNvSpPr>
            <p:nvPr/>
          </p:nvSpPr>
          <p:spPr bwMode="auto">
            <a:xfrm>
              <a:off x="5286" y="2089"/>
              <a:ext cx="5" cy="5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97" name="Line 88"/>
            <p:cNvSpPr>
              <a:spLocks noChangeShapeType="1"/>
            </p:cNvSpPr>
            <p:nvPr/>
          </p:nvSpPr>
          <p:spPr bwMode="auto">
            <a:xfrm>
              <a:off x="5286" y="2437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8" name="Rectangle 89"/>
            <p:cNvSpPr>
              <a:spLocks noChangeArrowheads="1"/>
            </p:cNvSpPr>
            <p:nvPr/>
          </p:nvSpPr>
          <p:spPr bwMode="auto">
            <a:xfrm>
              <a:off x="5286" y="2437"/>
              <a:ext cx="5" cy="5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399" name="Line 90"/>
            <p:cNvSpPr>
              <a:spLocks noChangeShapeType="1"/>
            </p:cNvSpPr>
            <p:nvPr/>
          </p:nvSpPr>
          <p:spPr bwMode="auto">
            <a:xfrm>
              <a:off x="5286" y="2772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0" name="Rectangle 91"/>
            <p:cNvSpPr>
              <a:spLocks noChangeArrowheads="1"/>
            </p:cNvSpPr>
            <p:nvPr/>
          </p:nvSpPr>
          <p:spPr bwMode="auto">
            <a:xfrm>
              <a:off x="5286" y="2772"/>
              <a:ext cx="5" cy="4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401" name="Line 92"/>
            <p:cNvSpPr>
              <a:spLocks noChangeShapeType="1"/>
            </p:cNvSpPr>
            <p:nvPr/>
          </p:nvSpPr>
          <p:spPr bwMode="auto">
            <a:xfrm>
              <a:off x="5286" y="3097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2" name="Rectangle 93"/>
            <p:cNvSpPr>
              <a:spLocks noChangeArrowheads="1"/>
            </p:cNvSpPr>
            <p:nvPr/>
          </p:nvSpPr>
          <p:spPr bwMode="auto">
            <a:xfrm>
              <a:off x="5286" y="3097"/>
              <a:ext cx="5" cy="5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403" name="Line 94"/>
            <p:cNvSpPr>
              <a:spLocks noChangeShapeType="1"/>
            </p:cNvSpPr>
            <p:nvPr/>
          </p:nvSpPr>
          <p:spPr bwMode="auto">
            <a:xfrm>
              <a:off x="5286" y="3260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4" name="Rectangle 95"/>
            <p:cNvSpPr>
              <a:spLocks noChangeArrowheads="1"/>
            </p:cNvSpPr>
            <p:nvPr/>
          </p:nvSpPr>
          <p:spPr bwMode="auto">
            <a:xfrm>
              <a:off x="5286" y="3260"/>
              <a:ext cx="5" cy="5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405" name="Line 96"/>
            <p:cNvSpPr>
              <a:spLocks noChangeShapeType="1"/>
            </p:cNvSpPr>
            <p:nvPr/>
          </p:nvSpPr>
          <p:spPr bwMode="auto">
            <a:xfrm>
              <a:off x="5286" y="3771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6" name="Rectangle 97"/>
            <p:cNvSpPr>
              <a:spLocks noChangeArrowheads="1"/>
            </p:cNvSpPr>
            <p:nvPr/>
          </p:nvSpPr>
          <p:spPr bwMode="auto">
            <a:xfrm>
              <a:off x="5286" y="3771"/>
              <a:ext cx="5" cy="4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3407" name="Line 98"/>
            <p:cNvSpPr>
              <a:spLocks noChangeShapeType="1"/>
            </p:cNvSpPr>
            <p:nvPr/>
          </p:nvSpPr>
          <p:spPr bwMode="auto">
            <a:xfrm>
              <a:off x="5286" y="3974"/>
              <a:ext cx="1" cy="1"/>
            </a:xfrm>
            <a:prstGeom prst="line">
              <a:avLst/>
            </a:prstGeom>
            <a:noFill/>
            <a:ln w="0">
              <a:solidFill>
                <a:srgbClr val="D0D7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8" name="Rectangle 99"/>
            <p:cNvSpPr>
              <a:spLocks noChangeArrowheads="1"/>
            </p:cNvSpPr>
            <p:nvPr/>
          </p:nvSpPr>
          <p:spPr bwMode="auto">
            <a:xfrm>
              <a:off x="5286" y="3974"/>
              <a:ext cx="5" cy="5"/>
            </a:xfrm>
            <a:prstGeom prst="rect">
              <a:avLst/>
            </a:prstGeom>
            <a:solidFill>
              <a:srgbClr val="D0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9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0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Organization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9" y="973556"/>
            <a:ext cx="6348411" cy="492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6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444296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71800" y="1524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Trial Preparation</a:t>
            </a:r>
          </a:p>
        </p:txBody>
      </p:sp>
    </p:spTree>
    <p:extLst>
      <p:ext uri="{BB962C8B-B14F-4D97-AF65-F5344CB8AC3E}">
        <p14:creationId xmlns:p14="http://schemas.microsoft.com/office/powerpoint/2010/main" val="25122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390650"/>
            <a:ext cx="85820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85655" y="1524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Trial Preparation</a:t>
            </a:r>
          </a:p>
        </p:txBody>
      </p:sp>
    </p:spTree>
    <p:extLst>
      <p:ext uri="{BB962C8B-B14F-4D97-AF65-F5344CB8AC3E}">
        <p14:creationId xmlns:p14="http://schemas.microsoft.com/office/powerpoint/2010/main" val="384561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2" y="990600"/>
            <a:ext cx="7467600" cy="485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71800" y="762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Trial Preparation</a:t>
            </a:r>
          </a:p>
        </p:txBody>
      </p:sp>
    </p:spTree>
    <p:extLst>
      <p:ext uri="{BB962C8B-B14F-4D97-AF65-F5344CB8AC3E}">
        <p14:creationId xmlns:p14="http://schemas.microsoft.com/office/powerpoint/2010/main" val="14873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450" y="1407555"/>
            <a:ext cx="5538397" cy="409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71800" y="152400"/>
            <a:ext cx="5791200" cy="6858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$25,000,000 Distribution</a:t>
            </a:r>
            <a:endParaRPr lang="en-US" sz="4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I:\forensics\FORENSIC CLIENTS\07-001 0407460.LITIG William D. Brown Receiver Amerifirst\PHOTOS\Photos - CheckRun 032708\First Distribution Check Run 032708 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0481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forensics\FORENSIC CLIENTS\07-001 0407460.LITIG William D. Brown Receiver Amerifirst\PHOTOS\Photos - CheckRun 032708\First Distribution Check Run 032708 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54066"/>
            <a:ext cx="3124200" cy="234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1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6629400" cy="304800"/>
          </a:xfrm>
        </p:spPr>
        <p:txBody>
          <a:bodyPr/>
          <a:lstStyle/>
          <a:p>
            <a:r>
              <a:rPr lang="en-US" sz="4000" dirty="0" smtClean="0"/>
              <a:t>Media Coverage</a:t>
            </a:r>
            <a:endParaRPr lang="en-US" sz="4000" dirty="0"/>
          </a:p>
        </p:txBody>
      </p:sp>
      <p:pic>
        <p:nvPicPr>
          <p:cNvPr id="4" name="Picture 3" descr="Article2.png"/>
          <p:cNvPicPr>
            <a:picLocks noChangeAspect="1"/>
          </p:cNvPicPr>
          <p:nvPr/>
        </p:nvPicPr>
        <p:blipFill>
          <a:blip r:embed="rId2" cstate="print"/>
          <a:srcRect l="13334" t="4479" r="1667" b="12756"/>
          <a:stretch>
            <a:fillRect/>
          </a:stretch>
        </p:blipFill>
        <p:spPr>
          <a:xfrm>
            <a:off x="0" y="914400"/>
            <a:ext cx="7383780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rticle3.png"/>
          <p:cNvPicPr>
            <a:picLocks noChangeAspect="1"/>
          </p:cNvPicPr>
          <p:nvPr/>
        </p:nvPicPr>
        <p:blipFill>
          <a:blip r:embed="rId3" cstate="print"/>
          <a:srcRect l="34239" t="14444" r="21343" b="11111"/>
          <a:stretch>
            <a:fillRect/>
          </a:stretch>
        </p:blipFill>
        <p:spPr>
          <a:xfrm>
            <a:off x="1219200" y="1905000"/>
            <a:ext cx="2256430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rticle4.bmp"/>
          <p:cNvPicPr>
            <a:picLocks noChangeAspect="1"/>
          </p:cNvPicPr>
          <p:nvPr/>
        </p:nvPicPr>
        <p:blipFill rotWithShape="1">
          <a:blip r:embed="rId4" cstate="print"/>
          <a:srcRect b="26437"/>
          <a:stretch/>
        </p:blipFill>
        <p:spPr>
          <a:xfrm>
            <a:off x="3429000" y="1905000"/>
            <a:ext cx="3594876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rticle5.bmp"/>
          <p:cNvPicPr>
            <a:picLocks noChangeAspect="1"/>
          </p:cNvPicPr>
          <p:nvPr/>
        </p:nvPicPr>
        <p:blipFill rotWithShape="1">
          <a:blip r:embed="rId5" cstate="print"/>
          <a:srcRect b="24706"/>
          <a:stretch/>
        </p:blipFill>
        <p:spPr>
          <a:xfrm>
            <a:off x="6096522" y="1905000"/>
            <a:ext cx="3047478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rticle.png"/>
          <p:cNvPicPr>
            <a:picLocks noChangeAspect="1"/>
          </p:cNvPicPr>
          <p:nvPr/>
        </p:nvPicPr>
        <p:blipFill>
          <a:blip r:embed="rId6" cstate="print"/>
          <a:srcRect t="13318"/>
          <a:stretch>
            <a:fillRect/>
          </a:stretch>
        </p:blipFill>
        <p:spPr>
          <a:xfrm>
            <a:off x="2479615" y="3806133"/>
            <a:ext cx="3616385" cy="29756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25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0" y="218209"/>
            <a:ext cx="57912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Press Release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62484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http://www.justice.gov/usao/txn/PressRel11/bruteyn_sen_pr.html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0" y="980210"/>
            <a:ext cx="7985020" cy="488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5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71800" y="2286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Defendants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3791" y="1163782"/>
            <a:ext cx="6591300" cy="23622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dirty="0">
                <a:cs typeface="Arial" pitchFamily="34" charset="0"/>
              </a:rPr>
              <a:t>Jeffrey Charles </a:t>
            </a:r>
            <a:r>
              <a:rPr lang="en-US" sz="2000" dirty="0" smtClean="0">
                <a:cs typeface="Arial" pitchFamily="34" charset="0"/>
              </a:rPr>
              <a:t>Bruteyn, of </a:t>
            </a:r>
            <a:r>
              <a:rPr lang="en-US" sz="2000" dirty="0">
                <a:cs typeface="Arial" pitchFamily="34" charset="0"/>
              </a:rPr>
              <a:t>Dallas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Former Managing Director of AmeriFirst.</a:t>
            </a:r>
            <a:endParaRPr lang="en-US" sz="2000" dirty="0"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Convicted on nine counts of security fraud.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  <a:cs typeface="Arial" charset="0"/>
              </a:rPr>
              <a:t>Currently serving a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25 years </a:t>
            </a:r>
            <a:r>
              <a:rPr lang="en-US" sz="2000" dirty="0">
                <a:latin typeface="Arial" charset="0"/>
                <a:cs typeface="Arial" charset="0"/>
              </a:rPr>
              <a:t>federal prison sentence.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  <a:cs typeface="Arial" charset="0"/>
              </a:rPr>
              <a:t>Ordered to pay nearly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$7 million </a:t>
            </a:r>
            <a:r>
              <a:rPr lang="en-US" sz="2000" dirty="0">
                <a:latin typeface="Arial" charset="0"/>
                <a:cs typeface="Arial" charset="0"/>
              </a:rPr>
              <a:t>in restitution</a:t>
            </a:r>
            <a:r>
              <a:rPr lang="en-US" sz="2000" dirty="0" smtClean="0">
                <a:latin typeface="Arial" charset="0"/>
                <a:cs typeface="Arial" charset="0"/>
              </a:rPr>
              <a:t>.</a:t>
            </a:r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990600"/>
            <a:ext cx="14859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6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43000"/>
            <a:ext cx="574861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799" y="62484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http://www.bop.gov/locations/institutions/lat/index.jsp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2438400"/>
            <a:ext cx="8458201" cy="179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28560"/>
            <a:ext cx="20955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71800" y="2286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Defendants</a:t>
            </a:r>
          </a:p>
        </p:txBody>
      </p:sp>
    </p:spTree>
    <p:extLst>
      <p:ext uri="{BB962C8B-B14F-4D97-AF65-F5344CB8AC3E}">
        <p14:creationId xmlns:p14="http://schemas.microsoft.com/office/powerpoint/2010/main" val="23863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71800" y="2286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Defendants</a:t>
            </a:r>
          </a:p>
        </p:txBody>
      </p:sp>
      <p:pic>
        <p:nvPicPr>
          <p:cNvPr id="11266" name="Picture 2" descr="K:\Forensic Cases\Rakuten - A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4773"/>
            <a:ext cx="4045527" cy="4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57318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62484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http://www.amazon.com/Suicidal-Kings-The-Road-Redemption/dp/1625098766</a:t>
            </a:r>
          </a:p>
        </p:txBody>
      </p:sp>
    </p:spTree>
    <p:extLst>
      <p:ext uri="{BB962C8B-B14F-4D97-AF65-F5344CB8AC3E}">
        <p14:creationId xmlns:p14="http://schemas.microsoft.com/office/powerpoint/2010/main" val="26982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788508" y="190500"/>
            <a:ext cx="5791200" cy="3810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latin typeface="Arial" pitchFamily="34" charset="0"/>
                <a:ea typeface="+mn-ea"/>
                <a:cs typeface="Arial" pitchFamily="34" charset="0"/>
              </a:rPr>
              <a:t>Corruption</a:t>
            </a:r>
            <a:endParaRPr lang="en-US" sz="36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339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772400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0" name="Group 15"/>
          <p:cNvGrpSpPr>
            <a:grpSpLocks/>
          </p:cNvGrpSpPr>
          <p:nvPr/>
        </p:nvGrpSpPr>
        <p:grpSpPr bwMode="auto">
          <a:xfrm>
            <a:off x="7924800" y="381000"/>
            <a:ext cx="914400" cy="533400"/>
            <a:chOff x="4267200" y="3429000"/>
            <a:chExt cx="1409700" cy="803668"/>
          </a:xfrm>
        </p:grpSpPr>
        <p:pic>
          <p:nvPicPr>
            <p:cNvPr id="14341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4290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Picture 2" descr="C:\Program Files\Microsoft Office\MEDIA\CAGCAT10\j0222015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429000"/>
              <a:ext cx="800100" cy="80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244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0" y="209550"/>
            <a:ext cx="57912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Press Release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7" y="971550"/>
            <a:ext cx="7839759" cy="489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62484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http://www.justice.gov/usao/txn/PressRel11/bowden_amerifirst_conv_pr.html</a:t>
            </a:r>
          </a:p>
        </p:txBody>
      </p:sp>
    </p:spTree>
    <p:extLst>
      <p:ext uri="{BB962C8B-B14F-4D97-AF65-F5344CB8AC3E}">
        <p14:creationId xmlns:p14="http://schemas.microsoft.com/office/powerpoint/2010/main" val="24134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71800" y="2286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Defendants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1132608"/>
            <a:ext cx="8153400" cy="4658591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dirty="0">
                <a:latin typeface="Arial" charset="0"/>
              </a:rPr>
              <a:t>Dennis Woods Bowden, of Dallas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Former Chief Operations Officer of AmeriFirst Funding Corp. and AmeriFirst Acceptance Corp.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Convicted on four counts of securities fraud and five counts of mail fraud.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  <a:cs typeface="Arial" charset="0"/>
              </a:rPr>
              <a:t>Currently serving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16 years </a:t>
            </a:r>
            <a:r>
              <a:rPr lang="en-US" sz="2000" dirty="0">
                <a:latin typeface="Arial" charset="0"/>
                <a:cs typeface="Arial" charset="0"/>
              </a:rPr>
              <a:t>federal prison sentence.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  <a:cs typeface="Arial" charset="0"/>
              </a:rPr>
              <a:t>Ordered to pay nearly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$23 million </a:t>
            </a:r>
            <a:r>
              <a:rPr lang="en-US" sz="2000" dirty="0">
                <a:latin typeface="Arial" charset="0"/>
                <a:cs typeface="Arial" charset="0"/>
              </a:rPr>
              <a:t>in restitution.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dirty="0">
              <a:latin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43000"/>
            <a:ext cx="574861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22193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799" y="62484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http://www.bop.gov/locations/institutions/lat/index.jsp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71800" y="2286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Defendants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451851"/>
            <a:ext cx="8458201" cy="185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3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71800" y="2286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Defendants</a:t>
            </a:r>
          </a:p>
        </p:txBody>
      </p:sp>
      <p:sp>
        <p:nvSpPr>
          <p:cNvPr id="78851" name="Content Placeholder 2"/>
          <p:cNvSpPr txBox="1">
            <a:spLocks/>
          </p:cNvSpPr>
          <p:nvPr/>
        </p:nvSpPr>
        <p:spPr bwMode="auto">
          <a:xfrm>
            <a:off x="568036" y="1143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dirty="0">
                <a:cs typeface="Arial" pitchFamily="34" charset="0"/>
              </a:rPr>
              <a:t>Vincent John Bazemore, Jr., </a:t>
            </a:r>
            <a:r>
              <a:rPr lang="en-US" sz="2000" dirty="0" smtClean="0">
                <a:cs typeface="Arial" pitchFamily="34" charset="0"/>
              </a:rPr>
              <a:t>of </a:t>
            </a:r>
            <a:r>
              <a:rPr lang="en-US" sz="2000" dirty="0">
                <a:cs typeface="Arial" pitchFamily="34" charset="0"/>
              </a:rPr>
              <a:t>Denton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Pleaded guilty in October 2007 to his role in the scheme, as the broker who sold the SDOs.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Currently serving a 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5 years </a:t>
            </a:r>
            <a:r>
              <a:rPr lang="en-US" sz="2000" dirty="0">
                <a:cs typeface="Arial" pitchFamily="34" charset="0"/>
              </a:rPr>
              <a:t>federal prison sentence.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Ordered to pay nearly 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$16 million </a:t>
            </a:r>
            <a:r>
              <a:rPr lang="en-US" sz="2000" dirty="0">
                <a:cs typeface="Arial" pitchFamily="34" charset="0"/>
              </a:rPr>
              <a:t>in restitution.</a:t>
            </a:r>
          </a:p>
          <a:p>
            <a:pPr>
              <a:spcBef>
                <a:spcPct val="20000"/>
              </a:spcBef>
            </a:pPr>
            <a:endParaRPr lang="en-US" sz="2000" dirty="0">
              <a:cs typeface="Arial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cs typeface="Arial" pitchFamily="34" charset="0"/>
              </a:rPr>
              <a:t>Gerald Kingston, of Dallas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Pleaded guilty in December 2007 to one count of conspiracy to commit securities fraud for helping Bruteyn to manipulate the stock price of Interfinancial Holdings Corporation (ticker: IFCH).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Currently serving 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years </a:t>
            </a:r>
            <a:r>
              <a:rPr lang="en-US" sz="2000" dirty="0">
                <a:cs typeface="Arial" pitchFamily="34" charset="0"/>
              </a:rPr>
              <a:t>probation.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Ordered to pay nearly 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$1.6 million </a:t>
            </a:r>
            <a:r>
              <a:rPr lang="en-US" sz="2000" dirty="0">
                <a:cs typeface="Arial" pitchFamily="34" charset="0"/>
              </a:rPr>
              <a:t>in restitution and a $50,000 fine.</a:t>
            </a:r>
          </a:p>
        </p:txBody>
      </p:sp>
    </p:spTree>
    <p:extLst>
      <p:ext uri="{BB962C8B-B14F-4D97-AF65-F5344CB8AC3E}">
        <p14:creationId xmlns:p14="http://schemas.microsoft.com/office/powerpoint/2010/main" val="22179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71800" y="2286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Defendants</a:t>
            </a:r>
          </a:p>
        </p:txBody>
      </p:sp>
      <p:sp>
        <p:nvSpPr>
          <p:cNvPr id="79875" name="Content Placeholder 2"/>
          <p:cNvSpPr txBox="1">
            <a:spLocks/>
          </p:cNvSpPr>
          <p:nvPr/>
        </p:nvSpPr>
        <p:spPr bwMode="auto">
          <a:xfrm>
            <a:off x="706582" y="1143000"/>
            <a:ext cx="8153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dirty="0"/>
              <a:t>Eric Hall, of Fort Myers, Florida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Pleaded guilty in June 2008 to one count of securities fraud, based on his role in a scheme to defraud investors in an entity called Secured Capital Trust.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Currently serving </a:t>
            </a:r>
            <a:r>
              <a:rPr lang="en-US" sz="2000" b="1" dirty="0" smtClean="0">
                <a:solidFill>
                  <a:srgbClr val="FF0000"/>
                </a:solidFill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years </a:t>
            </a:r>
            <a:r>
              <a:rPr lang="en-US" sz="2000" dirty="0"/>
              <a:t>probation.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Restitution of </a:t>
            </a:r>
            <a:r>
              <a:rPr lang="en-US" sz="2000" b="1" dirty="0">
                <a:solidFill>
                  <a:srgbClr val="FF0000"/>
                </a:solidFill>
              </a:rPr>
              <a:t>$4.7 million</a:t>
            </a:r>
            <a:r>
              <a:rPr lang="en-US" sz="2000" dirty="0"/>
              <a:t>.</a:t>
            </a:r>
          </a:p>
          <a:p>
            <a:pPr>
              <a:spcBef>
                <a:spcPct val="20000"/>
              </a:spcBef>
            </a:pPr>
            <a:endParaRPr lang="en-US" sz="2000" dirty="0"/>
          </a:p>
          <a:p>
            <a:pPr>
              <a:spcBef>
                <a:spcPct val="20000"/>
              </a:spcBef>
            </a:pPr>
            <a:r>
              <a:rPr lang="en-US" sz="2000" dirty="0"/>
              <a:t>John Porter Priest, of Ocala, Florida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Broker for Secured Capital Trust scheme.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Pleaded guilty in September 2010 to one count of securities fraud based on his role in the Secured Capital Trust scheme.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cs typeface="Arial" pitchFamily="34" charset="0"/>
              </a:rPr>
              <a:t>Currently serving </a:t>
            </a:r>
            <a:r>
              <a:rPr lang="en-US" sz="2000" b="1" dirty="0">
                <a:solidFill>
                  <a:srgbClr val="FF0000"/>
                </a:solidFill>
                <a:cs typeface="Arial" pitchFamily="34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year </a:t>
            </a:r>
            <a:r>
              <a:rPr lang="en-US" sz="2000" dirty="0"/>
              <a:t>in federal prison.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/>
              <a:t>Restitution of </a:t>
            </a:r>
            <a:r>
              <a:rPr lang="en-US" sz="2000" b="1" dirty="0">
                <a:solidFill>
                  <a:srgbClr val="FF0000"/>
                </a:solidFill>
              </a:rPr>
              <a:t>$4.7 million</a:t>
            </a:r>
            <a:r>
              <a:rPr lang="en-US" sz="2000" dirty="0"/>
              <a:t>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/>
          </a:p>
          <a:p>
            <a:pPr>
              <a:spcBef>
                <a:spcPct val="20000"/>
              </a:spcBef>
            </a:pPr>
            <a:endParaRPr lang="en-US" sz="2000" dirty="0"/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/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/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3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71800" y="228600"/>
            <a:ext cx="57912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Defendants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1132608"/>
            <a:ext cx="8153400" cy="4658591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000" dirty="0" smtClean="0">
                <a:latin typeface="Arial" charset="0"/>
              </a:rPr>
              <a:t>Phillip Offill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Arial" charset="0"/>
              </a:rPr>
              <a:t>of </a:t>
            </a:r>
            <a:r>
              <a:rPr lang="en-US" sz="2000" dirty="0">
                <a:latin typeface="Arial" charset="0"/>
              </a:rPr>
              <a:t>Dallas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Attorney who registered companies.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Convicted in Virginia on nine counts of wire fraud and a single count of conspiracy for his role in penny stock scams.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Sentenced to </a:t>
            </a:r>
            <a:r>
              <a:rPr lang="en-US" sz="2000" b="1" dirty="0">
                <a:solidFill>
                  <a:srgbClr val="FF0000"/>
                </a:solidFill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years </a:t>
            </a:r>
            <a:r>
              <a:rPr lang="en-US" sz="2000" dirty="0">
                <a:latin typeface="Arial" charset="0"/>
              </a:rPr>
              <a:t>in federal prison.</a:t>
            </a:r>
          </a:p>
          <a:p>
            <a:pPr>
              <a:defRPr/>
            </a:pP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791200" cy="762000"/>
          </a:xfrm>
        </p:spPr>
        <p:txBody>
          <a:bodyPr/>
          <a:lstStyle/>
          <a:p>
            <a:r>
              <a:rPr lang="en-US" dirty="0" smtClean="0"/>
              <a:t>Amerifirst Overview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6783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2800" b="1" dirty="0" smtClean="0"/>
              <a:t>Order Signed July 2, 2007</a:t>
            </a:r>
          </a:p>
          <a:p>
            <a:pPr algn="just"/>
            <a:r>
              <a:rPr lang="en-US" dirty="0" smtClean="0"/>
              <a:t>545 Investors from TX and FL.</a:t>
            </a:r>
          </a:p>
          <a:p>
            <a:pPr lvl="1" algn="just"/>
            <a:r>
              <a:rPr lang="en-US" dirty="0" smtClean="0"/>
              <a:t>$62,000,000 invested</a:t>
            </a:r>
          </a:p>
          <a:p>
            <a:pPr lvl="1" algn="just"/>
            <a:r>
              <a:rPr lang="en-US" dirty="0" smtClean="0"/>
              <a:t>$58,760,000 net loss</a:t>
            </a:r>
          </a:p>
          <a:p>
            <a:pPr lvl="1" algn="just"/>
            <a:r>
              <a:rPr lang="en-US" dirty="0" smtClean="0"/>
              <a:t>$48,941,038 seized</a:t>
            </a:r>
          </a:p>
          <a:p>
            <a:pPr lvl="1" algn="just"/>
            <a:r>
              <a:rPr lang="en-US" dirty="0" smtClean="0"/>
              <a:t>$35,000,000 returned to investors</a:t>
            </a:r>
          </a:p>
          <a:p>
            <a:pPr lvl="1" algn="just"/>
            <a:r>
              <a:rPr lang="en-US" dirty="0" smtClean="0"/>
              <a:t>7 criminal convictions</a:t>
            </a:r>
          </a:p>
          <a:p>
            <a:pPr lvl="1" algn="just"/>
            <a:r>
              <a:rPr lang="en-US" dirty="0" smtClean="0"/>
              <a:t>13 civil lawsuits</a:t>
            </a:r>
          </a:p>
          <a:p>
            <a:pPr marL="457200" lvl="1" indent="0" algn="just">
              <a:buNone/>
            </a:pPr>
            <a:r>
              <a:rPr lang="en-US" b="1" dirty="0" smtClean="0"/>
              <a:t>Authorization to close receivership approved</a:t>
            </a:r>
            <a:endParaRPr lang="en-US" b="1" dirty="0"/>
          </a:p>
          <a:p>
            <a:pPr lvl="1" algn="just"/>
            <a:endParaRPr lang="en-US" dirty="0" smtClean="0"/>
          </a:p>
          <a:p>
            <a:pPr marL="457200" lvl="1" indent="0" algn="just">
              <a:buNone/>
            </a:pPr>
            <a:endParaRPr lang="en-US" dirty="0" smtClean="0"/>
          </a:p>
          <a:p>
            <a:pPr algn="just"/>
            <a:endParaRPr lang="en-US" dirty="0" smtClean="0"/>
          </a:p>
          <a:p>
            <a:pPr lvl="1" algn="just"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51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791200" cy="381000"/>
          </a:xfrm>
        </p:spPr>
        <p:txBody>
          <a:bodyPr/>
          <a:lstStyle/>
          <a:p>
            <a:r>
              <a:rPr lang="en-US" dirty="0" smtClean="0"/>
              <a:t>Diverse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7924800" cy="4525963"/>
          </a:xfrm>
        </p:spPr>
        <p:txBody>
          <a:bodyPr/>
          <a:lstStyle/>
          <a:p>
            <a:r>
              <a:rPr lang="en-US" dirty="0" smtClean="0"/>
              <a:t>Asset tracing/seizure</a:t>
            </a:r>
          </a:p>
          <a:p>
            <a:r>
              <a:rPr lang="en-US" dirty="0" smtClean="0"/>
              <a:t>Investor accounting (determine claims)</a:t>
            </a:r>
          </a:p>
          <a:p>
            <a:r>
              <a:rPr lang="en-US" dirty="0" smtClean="0"/>
              <a:t>Federal, state and local tax returns</a:t>
            </a:r>
          </a:p>
          <a:p>
            <a:r>
              <a:rPr lang="en-US" dirty="0" smtClean="0"/>
              <a:t>Testify in civil &amp; criminal cases</a:t>
            </a:r>
          </a:p>
          <a:p>
            <a:r>
              <a:rPr lang="en-US" dirty="0" smtClean="0"/>
              <a:t>Operate 5 used car lots</a:t>
            </a:r>
          </a:p>
          <a:p>
            <a:r>
              <a:rPr lang="en-US" dirty="0" smtClean="0"/>
              <a:t>Collections on 1,420 sub-prime car notes ($4.6 million collected)</a:t>
            </a:r>
          </a:p>
          <a:p>
            <a:r>
              <a:rPr lang="en-US" dirty="0" smtClean="0"/>
              <a:t>Repo &amp; auction 1,200 cars ($5.0 million)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74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828800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solidFill>
                  <a:schemeClr val="tx1"/>
                </a:solidFill>
              </a:rPr>
              <a:t>ACFE</a:t>
            </a:r>
            <a:endParaRPr lang="en-US" sz="6600" b="1" dirty="0" smtClean="0">
              <a:solidFill>
                <a:schemeClr val="tx1"/>
              </a:solidFill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7162800" cy="2743200"/>
          </a:xfrm>
        </p:spPr>
        <p:txBody>
          <a:bodyPr/>
          <a:lstStyle/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791200" cy="762000"/>
          </a:xfrm>
        </p:spPr>
        <p:txBody>
          <a:bodyPr/>
          <a:lstStyle/>
          <a:p>
            <a:r>
              <a:rPr lang="en-US" dirty="0" smtClean="0"/>
              <a:t>ACFE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381000" y="3200400"/>
            <a:ext cx="8229600" cy="22399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Association of Certified Fraud Examiners (ACFE):</a:t>
            </a:r>
            <a:r>
              <a:rPr lang="en-US" sz="2000" b="1" dirty="0" smtClean="0"/>
              <a:t>  </a:t>
            </a:r>
          </a:p>
          <a:p>
            <a:r>
              <a:rPr lang="en-US" sz="2000" dirty="0" smtClean="0"/>
              <a:t>70,000 members</a:t>
            </a:r>
          </a:p>
          <a:p>
            <a:r>
              <a:rPr lang="en-US" sz="2000" dirty="0" smtClean="0"/>
              <a:t>More than 150 countries</a:t>
            </a:r>
          </a:p>
          <a:p>
            <a:r>
              <a:rPr lang="en-US" sz="2000" dirty="0" smtClean="0"/>
              <a:t>Designation Certified Fraud Examiner (CFE)</a:t>
            </a:r>
          </a:p>
          <a:p>
            <a:endParaRPr lang="en-US" sz="2000" dirty="0"/>
          </a:p>
          <a:p>
            <a:pPr marL="457200" lvl="1" indent="0" algn="just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www.acfe.com/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505200" cy="138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9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Page - No Slide Numb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aver General Firm Template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FF3E95719EFD4BA83FFE4E70B5394B" ma:contentTypeVersion="1" ma:contentTypeDescription="Create a new document." ma:contentTypeScope="" ma:versionID="e6ff5a69e34f3fd83b594176f2f48910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E97D5F1-95D1-4DCD-A08A-982E212EA832}">
  <ds:schemaRefs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0815A66-0AFA-428A-BFEA-64EFB36FC2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433637-1339-490F-AFA5-99C8275161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8954</TotalTime>
  <Words>1485</Words>
  <Application>Microsoft Office PowerPoint</Application>
  <PresentationFormat>On-screen Show (4:3)</PresentationFormat>
  <Paragraphs>319</Paragraphs>
  <Slides>102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04" baseType="lpstr">
      <vt:lpstr>Title Page - No Slide Number</vt:lpstr>
      <vt:lpstr>Weaver General Firm Template Presentation</vt:lpstr>
      <vt:lpstr>Fraud &amp; Perpetrators</vt:lpstr>
      <vt:lpstr>Outline</vt:lpstr>
      <vt:lpstr>  What is Fraud?</vt:lpstr>
      <vt:lpstr> Fraud Definition</vt:lpstr>
      <vt:lpstr>Elements of Fraud</vt:lpstr>
      <vt:lpstr>The Fraud Triangle</vt:lpstr>
      <vt:lpstr>Primary Categories of Fraud</vt:lpstr>
      <vt:lpstr>Asset Misappropriation</vt:lpstr>
      <vt:lpstr>Corruption</vt:lpstr>
      <vt:lpstr>Financial Statement Fraud</vt:lpstr>
      <vt:lpstr>Report To The Nation</vt:lpstr>
      <vt:lpstr>Report To The Nation</vt:lpstr>
      <vt:lpstr>Report To The Nation</vt:lpstr>
      <vt:lpstr>Report To The Nation</vt:lpstr>
      <vt:lpstr>Report To The Nation</vt:lpstr>
      <vt:lpstr>Report To The Nation</vt:lpstr>
      <vt:lpstr>Report To The Nation</vt:lpstr>
      <vt:lpstr>Report To The Nation</vt:lpstr>
      <vt:lpstr>Report To The Nation</vt:lpstr>
      <vt:lpstr>Billing Scheme</vt:lpstr>
      <vt:lpstr>Billing Scheme</vt:lpstr>
      <vt:lpstr>Report To The Nation</vt:lpstr>
      <vt:lpstr>Report To The Nation</vt:lpstr>
      <vt:lpstr>Report To The Nation</vt:lpstr>
      <vt:lpstr>Report To The Nation</vt:lpstr>
      <vt:lpstr>Report To The Nation</vt:lpstr>
      <vt:lpstr>Report To The Nation</vt:lpstr>
      <vt:lpstr>Report To The Nation</vt:lpstr>
      <vt:lpstr>Report To The Nation</vt:lpstr>
      <vt:lpstr>Report To The Nation</vt:lpstr>
      <vt:lpstr>Report To The Nation</vt:lpstr>
      <vt:lpstr>Receivership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Damage</vt:lpstr>
      <vt:lpstr>PowerPoint Presentation</vt:lpstr>
      <vt:lpstr>PowerPoint Presentation</vt:lpstr>
      <vt:lpstr>PowerPoint Presentation</vt:lpstr>
      <vt:lpstr>PowerPoint Presentation</vt:lpstr>
      <vt:lpstr>Appointing Receiver</vt:lpstr>
      <vt:lpstr>PowerPoint Presentation</vt:lpstr>
      <vt:lpstr>PowerPoint Presentation</vt:lpstr>
      <vt:lpstr>Number of Car Notes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Receiver Report</vt:lpstr>
      <vt:lpstr>PowerPoint Presentation</vt:lpstr>
      <vt:lpstr>PowerPoint Presentation</vt:lpstr>
      <vt:lpstr>PowerPoint Presentation</vt:lpstr>
      <vt:lpstr>PowerPoint Presentation</vt:lpstr>
      <vt:lpstr>Vehicle Reposses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Media Coverage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Amerifirst Overview</vt:lpstr>
      <vt:lpstr>Diverse Services</vt:lpstr>
      <vt:lpstr>ACFE</vt:lpstr>
      <vt:lpstr>ACFE</vt:lpstr>
      <vt:lpstr>Dallas Chapter-ACFE</vt:lpstr>
      <vt:lpstr>Dallas Chapter-ACFE</vt:lpstr>
      <vt:lpstr>Fraud &amp; Perpetrators</vt:lpstr>
    </vt:vector>
  </TitlesOfParts>
  <Company>Weaver and Tidwell, L.L.P.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Resources Department 360 Degree Review Process Overview</dc:title>
  <dc:creator>Shonda Tucker</dc:creator>
  <cp:lastModifiedBy>Paul Bustos</cp:lastModifiedBy>
  <cp:revision>760</cp:revision>
  <cp:lastPrinted>2012-10-23T18:18:59Z</cp:lastPrinted>
  <dcterms:created xsi:type="dcterms:W3CDTF">2010-11-11T21:56:47Z</dcterms:created>
  <dcterms:modified xsi:type="dcterms:W3CDTF">2014-06-23T21:37:25Z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0x01010065FF3E95719EFD4BA83FFE4E70B5394B</vt:lpwstr>
  </property>
</Properties>
</file>